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7"/>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54" r:id="rId88"/>
    <p:sldId id="349" r:id="rId89"/>
    <p:sldId id="350" r:id="rId90"/>
    <p:sldId id="351" r:id="rId91"/>
    <p:sldId id="352" r:id="rId92"/>
    <p:sldId id="353"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9" r:id="rId107"/>
    <p:sldId id="371" r:id="rId108"/>
    <p:sldId id="372" r:id="rId109"/>
    <p:sldId id="370"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1" r:id="rId128"/>
    <p:sldId id="392" r:id="rId129"/>
    <p:sldId id="393" r:id="rId130"/>
    <p:sldId id="390" r:id="rId131"/>
    <p:sldId id="394" r:id="rId132"/>
    <p:sldId id="395" r:id="rId133"/>
    <p:sldId id="396" r:id="rId134"/>
    <p:sldId id="397" r:id="rId135"/>
    <p:sldId id="398" r:id="rId136"/>
  </p:sldIdLst>
  <p:sldSz cx="9144000" cy="5143500" type="screen16x9"/>
  <p:notesSz cx="6858000" cy="9144000"/>
  <p:embeddedFontLst>
    <p:embeddedFont>
      <p:font typeface="Lato" panose="020B0604020202020204" charset="0"/>
      <p:regular r:id="rId138"/>
      <p:bold r:id="rId139"/>
      <p:italic r:id="rId140"/>
      <p:boldItalic r:id="rId141"/>
    </p:embeddedFont>
    <p:embeddedFont>
      <p:font typeface="Raleway" panose="020B0604020202020204" charset="0"/>
      <p:regular r:id="rId142"/>
      <p:bold r:id="rId143"/>
      <p:italic r:id="rId144"/>
      <p:boldItalic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7.fntdata"/><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font" Target="fonts/font3.fntdata"/><Relationship Id="rId14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6.fntdata"/><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8170370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229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997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249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759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306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422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792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895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26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14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17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115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001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761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653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542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100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21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273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693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659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569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527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112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519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493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212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457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08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399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839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568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419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698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331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59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6154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8550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871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920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245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extLst>
      <p:ext uri="{BB962C8B-B14F-4D97-AF65-F5344CB8AC3E}">
        <p14:creationId xmlns:p14="http://schemas.microsoft.com/office/powerpoint/2010/main" val="2744594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556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57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extLst>
      <p:ext uri="{BB962C8B-B14F-4D97-AF65-F5344CB8AC3E}">
        <p14:creationId xmlns:p14="http://schemas.microsoft.com/office/powerpoint/2010/main" val="3313105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98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0297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1415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986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23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558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23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180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smtClean="0">
                <a:latin typeface="+mj-lt"/>
              </a:rPr>
              <a:t>Presidential Initiative for Artificial Intelligence and Computing</a:t>
            </a:r>
            <a:endParaRPr lang="en-US" sz="2400" i="1"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 broad AI training</a:t>
            </a:r>
            <a:endParaRPr lang="en-US" dirty="0"/>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86785" y="2076353"/>
            <a:ext cx="5648325" cy="2371725"/>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idx="1"/>
          </p:nvPr>
        </p:nvSpPr>
        <p:spPr/>
        <p:txBody>
          <a:bodyPr/>
          <a:lstStyle/>
          <a:p>
            <a:r>
              <a:rPr lang="en-US" sz="1800" dirty="0" smtClean="0"/>
              <a:t>Online courses</a:t>
            </a:r>
          </a:p>
          <a:p>
            <a:r>
              <a:rPr lang="en-US" sz="1800" dirty="0" smtClean="0"/>
              <a:t>Books</a:t>
            </a:r>
          </a:p>
          <a:p>
            <a:r>
              <a:rPr lang="en-US" sz="1800" dirty="0" smtClean="0"/>
              <a:t>Curate rather than create content</a:t>
            </a:r>
            <a:endParaRPr lang="en-US" sz="18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an AI strategy</a:t>
            </a:r>
            <a:endParaRPr lang="en-US" dirty="0"/>
          </a:p>
        </p:txBody>
      </p:sp>
      <p:sp>
        <p:nvSpPr>
          <p:cNvPr id="3" name="Text Placeholder 2"/>
          <p:cNvSpPr>
            <a:spLocks noGrp="1"/>
          </p:cNvSpPr>
          <p:nvPr>
            <p:ph type="body" idx="1"/>
          </p:nvPr>
        </p:nvSpPr>
        <p:spPr/>
        <p:txBody>
          <a:bodyPr/>
          <a:lstStyle/>
          <a:p>
            <a:r>
              <a:rPr lang="en-US" sz="1800" dirty="0" smtClean="0"/>
              <a:t>Leverage AI to create an advantage specific to your company</a:t>
            </a:r>
          </a:p>
          <a:p>
            <a:r>
              <a:rPr lang="en-US" sz="1800" dirty="0" smtClean="0"/>
              <a:t>Design strategy that align with virtuous cycle of AI</a:t>
            </a:r>
          </a:p>
          <a:p>
            <a:r>
              <a:rPr lang="en-US" sz="1800" dirty="0" smtClean="0"/>
              <a:t>Blue River – precision agriculture</a:t>
            </a:r>
            <a:endParaRPr lang="en-US" sz="1800" dirty="0"/>
          </a:p>
        </p:txBody>
      </p:sp>
      <p:pic>
        <p:nvPicPr>
          <p:cNvPr id="6146" name="Picture 2"/>
          <p:cNvPicPr>
            <a:picLocks noChangeAspect="1" noChangeArrowheads="1"/>
          </p:cNvPicPr>
          <p:nvPr/>
        </p:nvPicPr>
        <p:blipFill>
          <a:blip r:embed="rId2"/>
          <a:srcRect/>
          <a:stretch>
            <a:fillRect/>
          </a:stretch>
        </p:blipFill>
        <p:spPr bwMode="auto">
          <a:xfrm>
            <a:off x="2784507" y="3281964"/>
            <a:ext cx="2809875" cy="126682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smtClean="0"/>
              <a:t>AI needs to be specialized or </a:t>
            </a:r>
            <a:r>
              <a:rPr lang="en-US" sz="1800" dirty="0" err="1" smtClean="0"/>
              <a:t>verticalized</a:t>
            </a:r>
            <a:r>
              <a:rPr lang="en-US" sz="1800" dirty="0" smtClean="0"/>
              <a:t> to your industry </a:t>
            </a:r>
            <a:r>
              <a:rPr lang="en-US" sz="1800" dirty="0" err="1" smtClean="0"/>
              <a:t>sectory</a:t>
            </a:r>
            <a:endParaRPr lang="en-US" sz="1800" dirty="0" smtClean="0"/>
          </a:p>
          <a:p>
            <a:pPr marL="0"/>
            <a:r>
              <a:rPr lang="en-US" sz="1800" dirty="0" smtClean="0"/>
              <a:t>Don’t compete with giants</a:t>
            </a:r>
          </a:p>
          <a:p>
            <a:pPr marL="0"/>
            <a:r>
              <a:rPr lang="en-US" sz="1800" dirty="0" smtClean="0"/>
              <a:t>Creating a strategy</a:t>
            </a:r>
          </a:p>
          <a:p>
            <a:pPr marL="914400" lvl="3">
              <a:spcBef>
                <a:spcPts val="0"/>
              </a:spcBef>
            </a:pPr>
            <a:r>
              <a:rPr lang="en-US" sz="1600" dirty="0" smtClean="0"/>
              <a:t>Strategic data acquisition</a:t>
            </a:r>
          </a:p>
          <a:p>
            <a:pPr marL="914400" lvl="3">
              <a:spcBef>
                <a:spcPts val="0"/>
              </a:spcBef>
            </a:pPr>
            <a:r>
              <a:rPr lang="en-US" sz="1600" dirty="0" smtClean="0"/>
              <a:t>Unified data warehouse – Pull data into single repository, software can connect the dots</a:t>
            </a:r>
          </a:p>
          <a:p>
            <a:pPr marL="0"/>
            <a:r>
              <a:rPr lang="en-US" sz="1800" dirty="0" smtClean="0"/>
              <a:t>Create network effect and platform advantages</a:t>
            </a:r>
          </a:p>
          <a:p>
            <a:pPr marL="914400" lvl="3">
              <a:spcBef>
                <a:spcPts val="0"/>
              </a:spcBef>
            </a:pPr>
            <a:r>
              <a:rPr lang="en-US" sz="1600" dirty="0" err="1" smtClean="0"/>
              <a:t>Uber</a:t>
            </a:r>
            <a:r>
              <a:rPr lang="en-US" sz="1600" dirty="0" smtClean="0"/>
              <a:t>, </a:t>
            </a:r>
            <a:r>
              <a:rPr lang="en-US" sz="1600" dirty="0" err="1" smtClean="0"/>
              <a:t>Careem</a:t>
            </a:r>
            <a:r>
              <a:rPr lang="en-US" sz="1600" dirty="0" smtClean="0"/>
              <a:t>, </a:t>
            </a:r>
            <a:r>
              <a:rPr lang="en-US" sz="1600" dirty="0" err="1" smtClean="0"/>
              <a:t>Facebook</a:t>
            </a:r>
            <a:endParaRPr lang="en-US" sz="1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600" dirty="0" smtClean="0"/>
              <a:t>Low cost strategy</a:t>
            </a:r>
          </a:p>
          <a:p>
            <a:r>
              <a:rPr lang="en-US" sz="1600" dirty="0" smtClean="0"/>
              <a:t>High value strategy</a:t>
            </a:r>
            <a:endParaRPr lang="en-US" sz="16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internal and external communications</a:t>
            </a:r>
            <a:endParaRPr lang="en-US" dirty="0"/>
          </a:p>
        </p:txBody>
      </p:sp>
      <p:sp>
        <p:nvSpPr>
          <p:cNvPr id="3" name="Text Placeholder 2"/>
          <p:cNvSpPr>
            <a:spLocks noGrp="1"/>
          </p:cNvSpPr>
          <p:nvPr>
            <p:ph type="body" idx="1"/>
          </p:nvPr>
        </p:nvSpPr>
        <p:spPr/>
        <p:txBody>
          <a:bodyPr/>
          <a:lstStyle/>
          <a:p>
            <a:r>
              <a:rPr lang="en-US" sz="1800" dirty="0" smtClean="0"/>
              <a:t>Investor relations</a:t>
            </a:r>
          </a:p>
          <a:p>
            <a:r>
              <a:rPr lang="en-US" sz="1800" dirty="0" smtClean="0"/>
              <a:t>Government relations</a:t>
            </a:r>
          </a:p>
          <a:p>
            <a:r>
              <a:rPr lang="en-US" sz="1800" dirty="0" smtClean="0"/>
              <a:t>Consumer / user education</a:t>
            </a:r>
          </a:p>
          <a:p>
            <a:r>
              <a:rPr lang="en-US" sz="1800" dirty="0" smtClean="0"/>
              <a:t>Talent / recruitment</a:t>
            </a:r>
          </a:p>
          <a:p>
            <a:r>
              <a:rPr lang="en-US" sz="1800" dirty="0" smtClean="0"/>
              <a:t>Internal communication</a:t>
            </a:r>
            <a:endParaRPr lang="en-US" sz="18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pitfalls</a:t>
            </a:r>
            <a:endParaRPr lang="en-US" dirty="0"/>
          </a:p>
        </p:txBody>
      </p:sp>
      <p:sp>
        <p:nvSpPr>
          <p:cNvPr id="3" name="Text Placeholder 2"/>
          <p:cNvSpPr>
            <a:spLocks noGrp="1"/>
          </p:cNvSpPr>
          <p:nvPr>
            <p:ph type="body" idx="1"/>
          </p:nvPr>
        </p:nvSpPr>
        <p:spPr/>
        <p:txBody>
          <a:bodyPr/>
          <a:lstStyle/>
          <a:p>
            <a:endParaRPr lang="en-US" dirty="0"/>
          </a:p>
        </p:txBody>
      </p:sp>
      <p:pic>
        <p:nvPicPr>
          <p:cNvPr id="7171" name="Picture 3"/>
          <p:cNvPicPr>
            <a:picLocks noChangeAspect="1" noChangeArrowheads="1"/>
          </p:cNvPicPr>
          <p:nvPr/>
        </p:nvPicPr>
        <p:blipFill>
          <a:blip r:embed="rId2"/>
          <a:srcRect/>
          <a:stretch>
            <a:fillRect/>
          </a:stretch>
        </p:blipFill>
        <p:spPr bwMode="auto">
          <a:xfrm>
            <a:off x="741104" y="2037670"/>
            <a:ext cx="6467475" cy="25050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195" name="Picture 3"/>
          <p:cNvPicPr>
            <a:picLocks noChangeAspect="1" noChangeArrowheads="1"/>
          </p:cNvPicPr>
          <p:nvPr/>
        </p:nvPicPr>
        <p:blipFill>
          <a:blip r:embed="rId2"/>
          <a:srcRect/>
          <a:stretch>
            <a:fillRect/>
          </a:stretch>
        </p:blipFill>
        <p:spPr bwMode="auto">
          <a:xfrm>
            <a:off x="700185" y="2060315"/>
            <a:ext cx="6362700" cy="25717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your first step</a:t>
            </a:r>
            <a:endParaRPr lang="en-US" dirty="0"/>
          </a:p>
        </p:txBody>
      </p:sp>
      <p:sp>
        <p:nvSpPr>
          <p:cNvPr id="3" name="Text Placeholder 2"/>
          <p:cNvSpPr>
            <a:spLocks noGrp="1"/>
          </p:cNvSpPr>
          <p:nvPr>
            <p:ph type="body" idx="1"/>
          </p:nvPr>
        </p:nvSpPr>
        <p:spPr/>
        <p:txBody>
          <a:bodyPr/>
          <a:lstStyle/>
          <a:p>
            <a:r>
              <a:rPr lang="en-US" sz="1800" dirty="0" smtClean="0"/>
              <a:t>Get friends to learn about AI</a:t>
            </a:r>
          </a:p>
          <a:p>
            <a:r>
              <a:rPr lang="en-US" sz="1800" dirty="0" smtClean="0"/>
              <a:t>Start brainstorming projects</a:t>
            </a:r>
          </a:p>
          <a:p>
            <a:r>
              <a:rPr lang="en-US" sz="1800" dirty="0" smtClean="0"/>
              <a:t>Hire a few ML / DS to help</a:t>
            </a:r>
          </a:p>
          <a:p>
            <a:r>
              <a:rPr lang="en-US" sz="1800" dirty="0" smtClean="0"/>
              <a:t>Hire or appoint an AI leader (VP AI, CAIO)</a:t>
            </a:r>
          </a:p>
          <a:p>
            <a:r>
              <a:rPr lang="en-US" sz="1800" dirty="0" smtClean="0"/>
              <a:t>Discuss with CEO about possibilities of AI transformation</a:t>
            </a:r>
            <a:endParaRPr lang="en-US" sz="18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Application areas</a:t>
            </a:r>
            <a:endParaRPr lang="en-US" dirty="0"/>
          </a:p>
        </p:txBody>
      </p:sp>
      <p:sp>
        <p:nvSpPr>
          <p:cNvPr id="3" name="Text Placeholder 2"/>
          <p:cNvSpPr>
            <a:spLocks noGrp="1"/>
          </p:cNvSpPr>
          <p:nvPr>
            <p:ph type="body" idx="1"/>
          </p:nvPr>
        </p:nvSpPr>
        <p:spPr/>
        <p:txBody>
          <a:bodyPr/>
          <a:lstStyle/>
          <a:p>
            <a:r>
              <a:rPr lang="en-US" sz="1800" dirty="0" smtClean="0"/>
              <a:t>Computer Vision</a:t>
            </a:r>
          </a:p>
          <a:p>
            <a:pPr lvl="1"/>
            <a:r>
              <a:rPr lang="en-US" sz="1600" dirty="0" smtClean="0"/>
              <a:t>Image Classification / Object recognition</a:t>
            </a:r>
          </a:p>
          <a:p>
            <a:pPr lvl="2"/>
            <a:r>
              <a:rPr lang="en-US" sz="1600" dirty="0" smtClean="0"/>
              <a:t>Face recognition</a:t>
            </a:r>
          </a:p>
          <a:p>
            <a:pPr lvl="1"/>
            <a:r>
              <a:rPr lang="en-US" sz="1600" dirty="0" smtClean="0"/>
              <a:t>Object detection</a:t>
            </a:r>
          </a:p>
          <a:p>
            <a:pPr lvl="1"/>
            <a:r>
              <a:rPr lang="en-US" sz="1600" dirty="0" smtClean="0"/>
              <a:t>Image segmentation</a:t>
            </a:r>
          </a:p>
          <a:p>
            <a:pPr lvl="1"/>
            <a:r>
              <a:rPr lang="en-US" sz="1600" dirty="0" smtClean="0"/>
              <a:t>Tracking</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a:t>
            </a:r>
            <a:endParaRPr lang="en-US" dirty="0"/>
          </a:p>
        </p:txBody>
      </p:sp>
      <p:sp>
        <p:nvSpPr>
          <p:cNvPr id="3" name="Text Placeholder 2"/>
          <p:cNvSpPr>
            <a:spLocks noGrp="1"/>
          </p:cNvSpPr>
          <p:nvPr>
            <p:ph type="body" idx="1"/>
          </p:nvPr>
        </p:nvSpPr>
        <p:spPr/>
        <p:txBody>
          <a:bodyPr/>
          <a:lstStyle/>
          <a:p>
            <a:pPr marL="91440"/>
            <a:r>
              <a:rPr lang="en-US" sz="1600" dirty="0" smtClean="0"/>
              <a:t>Text classification  (Spam / Non spam)</a:t>
            </a:r>
          </a:p>
          <a:p>
            <a:pPr marL="1005840" lvl="3">
              <a:spcBef>
                <a:spcPts val="0"/>
              </a:spcBef>
            </a:pPr>
            <a:r>
              <a:rPr lang="en-US" sz="1400" dirty="0" smtClean="0"/>
              <a:t>Sentiment recognition</a:t>
            </a:r>
          </a:p>
          <a:p>
            <a:pPr marL="91440"/>
            <a:r>
              <a:rPr lang="en-US" sz="1600" dirty="0" smtClean="0"/>
              <a:t>Information retrieval</a:t>
            </a:r>
          </a:p>
          <a:p>
            <a:pPr marL="1005840" lvl="3">
              <a:spcBef>
                <a:spcPts val="0"/>
              </a:spcBef>
            </a:pPr>
            <a:r>
              <a:rPr lang="en-US" sz="1400" dirty="0" smtClean="0"/>
              <a:t>Web search</a:t>
            </a:r>
          </a:p>
          <a:p>
            <a:pPr marL="91440"/>
            <a:r>
              <a:rPr lang="en-US" sz="1600" dirty="0" smtClean="0"/>
              <a:t>Named entity recognition</a:t>
            </a:r>
          </a:p>
          <a:p>
            <a:pPr marL="91440"/>
            <a:r>
              <a:rPr lang="en-US" sz="1600" dirty="0" smtClean="0"/>
              <a:t>Machine translation</a:t>
            </a:r>
          </a:p>
          <a:p>
            <a:pPr marL="91440"/>
            <a:r>
              <a:rPr lang="en-US" sz="1600" dirty="0" smtClean="0"/>
              <a:t>Part of speech tagging</a:t>
            </a:r>
          </a:p>
          <a:p>
            <a:pPr marL="91440"/>
            <a:endParaRPr lang="en-US" sz="1600" dirty="0"/>
          </a:p>
        </p:txBody>
      </p:sp>
      <p:pic>
        <p:nvPicPr>
          <p:cNvPr id="9218" name="Picture 2"/>
          <p:cNvPicPr>
            <a:picLocks noChangeAspect="1" noChangeArrowheads="1"/>
          </p:cNvPicPr>
          <p:nvPr/>
        </p:nvPicPr>
        <p:blipFill>
          <a:blip r:embed="rId2"/>
          <a:srcRect/>
          <a:stretch>
            <a:fillRect/>
          </a:stretch>
        </p:blipFill>
        <p:spPr bwMode="auto">
          <a:xfrm>
            <a:off x="1982658" y="4244262"/>
            <a:ext cx="4581525" cy="6858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smtClean="0"/>
              <a:t>Parsing</a:t>
            </a:r>
            <a:endParaRPr lang="en-US" dirty="0"/>
          </a:p>
        </p:txBody>
      </p:sp>
      <p:pic>
        <p:nvPicPr>
          <p:cNvPr id="10242" name="Picture 2"/>
          <p:cNvPicPr>
            <a:picLocks noChangeAspect="1" noChangeArrowheads="1"/>
          </p:cNvPicPr>
          <p:nvPr/>
        </p:nvPicPr>
        <p:blipFill>
          <a:blip r:embed="rId2"/>
          <a:srcRect/>
          <a:stretch>
            <a:fillRect/>
          </a:stretch>
        </p:blipFill>
        <p:spPr bwMode="auto">
          <a:xfrm>
            <a:off x="2251204" y="2363269"/>
            <a:ext cx="4324350" cy="1685925"/>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a:t>
            </a:r>
            <a:endParaRPr lang="en-US" dirty="0"/>
          </a:p>
        </p:txBody>
      </p:sp>
      <p:sp>
        <p:nvSpPr>
          <p:cNvPr id="3" name="Text Placeholder 2"/>
          <p:cNvSpPr>
            <a:spLocks noGrp="1"/>
          </p:cNvSpPr>
          <p:nvPr>
            <p:ph type="body" idx="1"/>
          </p:nvPr>
        </p:nvSpPr>
        <p:spPr/>
        <p:txBody>
          <a:bodyPr/>
          <a:lstStyle/>
          <a:p>
            <a:endParaRPr lang="en-US" sz="1600" dirty="0" smtClean="0"/>
          </a:p>
          <a:p>
            <a:endParaRPr lang="en-US" sz="1600" dirty="0" smtClean="0"/>
          </a:p>
          <a:p>
            <a:endParaRPr lang="en-US" sz="1600" dirty="0" smtClean="0"/>
          </a:p>
          <a:p>
            <a:endParaRPr lang="en-US" sz="1600" dirty="0" smtClean="0"/>
          </a:p>
          <a:p>
            <a:endParaRPr lang="en-US" sz="1600" dirty="0" smtClean="0"/>
          </a:p>
          <a:p>
            <a:r>
              <a:rPr lang="en-US" sz="1600" dirty="0" smtClean="0"/>
              <a:t>Speech to text</a:t>
            </a:r>
          </a:p>
          <a:p>
            <a:r>
              <a:rPr lang="en-US" sz="1600" dirty="0" smtClean="0"/>
              <a:t>Trigger / wake word detection</a:t>
            </a:r>
          </a:p>
          <a:p>
            <a:r>
              <a:rPr lang="en-US" sz="1600" dirty="0" smtClean="0"/>
              <a:t>Speaker ID</a:t>
            </a:r>
          </a:p>
          <a:p>
            <a:r>
              <a:rPr lang="en-US" sz="1600" dirty="0" smtClean="0"/>
              <a:t>Speech synthesis (text-to-speech / TTS)</a:t>
            </a:r>
            <a:endParaRPr lang="en-US" sz="1600" dirty="0"/>
          </a:p>
        </p:txBody>
      </p:sp>
      <p:pic>
        <p:nvPicPr>
          <p:cNvPr id="11266" name="Picture 2"/>
          <p:cNvPicPr>
            <a:picLocks noChangeAspect="1" noChangeArrowheads="1"/>
          </p:cNvPicPr>
          <p:nvPr/>
        </p:nvPicPr>
        <p:blipFill>
          <a:blip r:embed="rId2"/>
          <a:srcRect/>
          <a:stretch>
            <a:fillRect/>
          </a:stretch>
        </p:blipFill>
        <p:spPr bwMode="auto">
          <a:xfrm>
            <a:off x="1654338" y="2218840"/>
            <a:ext cx="4752975" cy="1209675"/>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Robotics</a:t>
            </a:r>
            <a:endParaRPr lang="en-US" dirty="0"/>
          </a:p>
        </p:txBody>
      </p:sp>
      <p:sp>
        <p:nvSpPr>
          <p:cNvPr id="3" name="Text Placeholder 2"/>
          <p:cNvSpPr>
            <a:spLocks noGrp="1"/>
          </p:cNvSpPr>
          <p:nvPr>
            <p:ph type="body" idx="1"/>
          </p:nvPr>
        </p:nvSpPr>
        <p:spPr/>
        <p:txBody>
          <a:bodyPr/>
          <a:lstStyle/>
          <a:p>
            <a:endParaRPr lang="en-US" dirty="0"/>
          </a:p>
        </p:txBody>
      </p:sp>
      <p:pic>
        <p:nvPicPr>
          <p:cNvPr id="12290" name="Picture 2"/>
          <p:cNvPicPr>
            <a:picLocks noChangeAspect="1" noChangeArrowheads="1"/>
          </p:cNvPicPr>
          <p:nvPr/>
        </p:nvPicPr>
        <p:blipFill>
          <a:blip r:embed="rId2"/>
          <a:srcRect/>
          <a:stretch>
            <a:fillRect/>
          </a:stretch>
        </p:blipFill>
        <p:spPr bwMode="auto">
          <a:xfrm>
            <a:off x="696880" y="2107163"/>
            <a:ext cx="6686550" cy="25527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machine learning</a:t>
            </a:r>
            <a:endParaRPr lang="en-US" dirty="0"/>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711946" y="2088117"/>
            <a:ext cx="6581775" cy="25908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Text Placeholder 2"/>
          <p:cNvSpPr>
            <a:spLocks noGrp="1"/>
          </p:cNvSpPr>
          <p:nvPr>
            <p:ph type="body" idx="1"/>
          </p:nvPr>
        </p:nvSpPr>
        <p:spPr/>
        <p:txBody>
          <a:bodyPr/>
          <a:lstStyle/>
          <a:p>
            <a:endParaRPr lang="en-US" dirty="0"/>
          </a:p>
        </p:txBody>
      </p:sp>
      <p:pic>
        <p:nvPicPr>
          <p:cNvPr id="14338" name="Picture 2"/>
          <p:cNvPicPr>
            <a:picLocks noChangeAspect="1" noChangeArrowheads="1"/>
          </p:cNvPicPr>
          <p:nvPr/>
        </p:nvPicPr>
        <p:blipFill>
          <a:blip r:embed="rId2"/>
          <a:srcRect/>
          <a:stretch>
            <a:fillRect/>
          </a:stretch>
        </p:blipFill>
        <p:spPr bwMode="auto">
          <a:xfrm>
            <a:off x="470905" y="2037865"/>
            <a:ext cx="2771775" cy="24860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800" dirty="0" smtClean="0"/>
              <a:t>Supervised learning needs lot of data</a:t>
            </a:r>
          </a:p>
          <a:p>
            <a:r>
              <a:rPr lang="en-US" sz="1800" dirty="0" smtClean="0"/>
              <a:t>10,000 defected coffee mug, human can easily do that with few examples</a:t>
            </a:r>
            <a:endParaRPr lang="en-US" sz="18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learning</a:t>
            </a:r>
            <a:endParaRPr lang="en-US" dirty="0"/>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950361" y="2186960"/>
            <a:ext cx="6534150" cy="1590675"/>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3" name="Text Placeholder 2"/>
          <p:cNvSpPr>
            <a:spLocks noGrp="1"/>
          </p:cNvSpPr>
          <p:nvPr>
            <p:ph type="body" idx="1"/>
          </p:nvPr>
        </p:nvSpPr>
        <p:spPr>
          <a:xfrm>
            <a:off x="6718040" y="2078875"/>
            <a:ext cx="2267340" cy="2261100"/>
          </a:xfrm>
        </p:spPr>
        <p:txBody>
          <a:bodyPr/>
          <a:lstStyle/>
          <a:p>
            <a:r>
              <a:rPr lang="en-US" sz="1800" dirty="0" smtClean="0"/>
              <a:t>Also useful in Games</a:t>
            </a:r>
          </a:p>
          <a:p>
            <a:r>
              <a:rPr lang="en-US" sz="1800" dirty="0" smtClean="0"/>
              <a:t>Not as much as economic value as supervised learning</a:t>
            </a:r>
            <a:endParaRPr lang="en-US" sz="1800" dirty="0"/>
          </a:p>
        </p:txBody>
      </p:sp>
      <p:pic>
        <p:nvPicPr>
          <p:cNvPr id="16386" name="Picture 2"/>
          <p:cNvPicPr>
            <a:picLocks noChangeAspect="1" noChangeArrowheads="1"/>
          </p:cNvPicPr>
          <p:nvPr/>
        </p:nvPicPr>
        <p:blipFill>
          <a:blip r:embed="rId2"/>
          <a:srcRect/>
          <a:stretch>
            <a:fillRect/>
          </a:stretch>
        </p:blipFill>
        <p:spPr bwMode="auto">
          <a:xfrm>
            <a:off x="639147" y="2015704"/>
            <a:ext cx="5943600" cy="282892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Adversarial Network (GAN)</a:t>
            </a:r>
            <a:endParaRPr lang="en-US" dirty="0"/>
          </a:p>
        </p:txBody>
      </p:sp>
      <p:sp>
        <p:nvSpPr>
          <p:cNvPr id="3" name="Text Placeholder 2"/>
          <p:cNvSpPr>
            <a:spLocks noGrp="1"/>
          </p:cNvSpPr>
          <p:nvPr>
            <p:ph type="body" idx="1"/>
          </p:nvPr>
        </p:nvSpPr>
        <p:spPr/>
        <p:txBody>
          <a:bodyPr/>
          <a:lstStyle/>
          <a:p>
            <a:r>
              <a:rPr lang="en-US" sz="1800" dirty="0" smtClean="0"/>
              <a:t>Synthesize new images from scratch</a:t>
            </a:r>
          </a:p>
          <a:p>
            <a:r>
              <a:rPr lang="en-US" sz="1800" dirty="0" smtClean="0"/>
              <a:t>Entertainment industry, film, animation</a:t>
            </a: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graph</a:t>
            </a:r>
            <a:endParaRPr lang="en-US" dirty="0"/>
          </a:p>
        </p:txBody>
      </p:sp>
      <p:sp>
        <p:nvSpPr>
          <p:cNvPr id="3" name="Text Placeholder 2"/>
          <p:cNvSpPr>
            <a:spLocks noGrp="1"/>
          </p:cNvSpPr>
          <p:nvPr>
            <p:ph type="body" idx="1"/>
          </p:nvPr>
        </p:nvSpPr>
        <p:spPr/>
        <p:txBody>
          <a:bodyPr/>
          <a:lstStyle/>
          <a:p>
            <a:endParaRPr lang="en-US" dirty="0"/>
          </a:p>
        </p:txBody>
      </p:sp>
      <p:pic>
        <p:nvPicPr>
          <p:cNvPr id="17410" name="Picture 2"/>
          <p:cNvPicPr>
            <a:picLocks noChangeAspect="1" noChangeArrowheads="1"/>
          </p:cNvPicPr>
          <p:nvPr/>
        </p:nvPicPr>
        <p:blipFill>
          <a:blip r:embed="rId2"/>
          <a:srcRect/>
          <a:stretch>
            <a:fillRect/>
          </a:stretch>
        </p:blipFill>
        <p:spPr bwMode="auto">
          <a:xfrm>
            <a:off x="730217" y="2074318"/>
            <a:ext cx="6619875" cy="302895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&amp; Society</a:t>
            </a:r>
            <a:endParaRPr lang="en-US" dirty="0"/>
          </a:p>
        </p:txBody>
      </p:sp>
      <p:sp>
        <p:nvSpPr>
          <p:cNvPr id="3" name="Text Placeholder 2"/>
          <p:cNvSpPr>
            <a:spLocks noGrp="1"/>
          </p:cNvSpPr>
          <p:nvPr>
            <p:ph type="body" idx="1"/>
          </p:nvPr>
        </p:nvSpPr>
        <p:spPr/>
        <p:txBody>
          <a:bodyPr/>
          <a:lstStyle/>
          <a:p>
            <a:pPr marL="0"/>
            <a:r>
              <a:rPr lang="en-US" sz="1800" dirty="0" smtClean="0"/>
              <a:t>AI is super power</a:t>
            </a:r>
          </a:p>
          <a:p>
            <a:pPr marL="0"/>
            <a:r>
              <a:rPr lang="en-US" sz="1800" dirty="0" err="1" smtClean="0"/>
              <a:t>Goldilock</a:t>
            </a:r>
            <a:r>
              <a:rPr lang="en-US" sz="1800" dirty="0" smtClean="0"/>
              <a:t> rule</a:t>
            </a:r>
          </a:p>
          <a:p>
            <a:pPr marL="457200" lvl="2">
              <a:spcBef>
                <a:spcPts val="0"/>
              </a:spcBef>
            </a:pPr>
            <a:r>
              <a:rPr lang="en-US" sz="1600" dirty="0" smtClean="0"/>
              <a:t>Neither too optimistic nor pessimistic</a:t>
            </a:r>
          </a:p>
          <a:p>
            <a:pPr marL="0"/>
            <a:r>
              <a:rPr lang="en-US" sz="1800" dirty="0" smtClean="0"/>
              <a:t>Don’t over spend on unnecessary danger</a:t>
            </a:r>
          </a:p>
          <a:p>
            <a:pPr marL="0"/>
            <a:r>
              <a:rPr lang="en-US" sz="1800" dirty="0" smtClean="0"/>
              <a:t>AI winter</a:t>
            </a:r>
          </a:p>
          <a:p>
            <a:pPr marL="0"/>
            <a:r>
              <a:rPr lang="en-US" sz="1800" dirty="0" smtClean="0"/>
              <a:t>AI can’t do every thing, but will transform industries</a:t>
            </a:r>
            <a:endParaRPr lang="en-US" sz="18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AI</a:t>
            </a:r>
            <a:endParaRPr lang="en-US" dirty="0"/>
          </a:p>
        </p:txBody>
      </p:sp>
      <p:sp>
        <p:nvSpPr>
          <p:cNvPr id="3" name="Text Placeholder 2"/>
          <p:cNvSpPr>
            <a:spLocks noGrp="1"/>
          </p:cNvSpPr>
          <p:nvPr>
            <p:ph type="body" idx="1"/>
          </p:nvPr>
        </p:nvSpPr>
        <p:spPr/>
        <p:txBody>
          <a:bodyPr/>
          <a:lstStyle/>
          <a:p>
            <a:pPr marL="91440"/>
            <a:r>
              <a:rPr lang="en-US" sz="1800" dirty="0" smtClean="0"/>
              <a:t>Performance limitations</a:t>
            </a:r>
          </a:p>
          <a:p>
            <a:pPr marL="548640" lvl="3">
              <a:spcBef>
                <a:spcPts val="0"/>
              </a:spcBef>
            </a:pPr>
            <a:r>
              <a:rPr lang="en-US" sz="1600" dirty="0" smtClean="0"/>
              <a:t>With small amount of data</a:t>
            </a:r>
          </a:p>
          <a:p>
            <a:pPr marL="91440"/>
            <a:r>
              <a:rPr lang="en-US" sz="1800" dirty="0" err="1" smtClean="0"/>
              <a:t>Explainability</a:t>
            </a:r>
            <a:r>
              <a:rPr lang="en-US" sz="1800" dirty="0" smtClean="0"/>
              <a:t> is hard (sometimes  doable): How should we trust</a:t>
            </a:r>
          </a:p>
          <a:p>
            <a:pPr marL="548640" lvl="2">
              <a:spcBef>
                <a:spcPts val="0"/>
              </a:spcBef>
            </a:pPr>
            <a:r>
              <a:rPr lang="en-US" sz="1600" dirty="0" smtClean="0"/>
              <a:t>Humans are also not good at explaining</a:t>
            </a:r>
          </a:p>
          <a:p>
            <a:pPr marL="548640" lvl="2">
              <a:spcBef>
                <a:spcPts val="0"/>
              </a:spcBef>
            </a:pPr>
            <a:r>
              <a:rPr lang="en-US" sz="1600" dirty="0" smtClean="0"/>
              <a:t>Barrier to acceptance</a:t>
            </a:r>
          </a:p>
          <a:p>
            <a:pPr marL="91440"/>
            <a:r>
              <a:rPr lang="en-US" sz="1800" dirty="0" smtClean="0"/>
              <a:t>Biased through biased data</a:t>
            </a:r>
          </a:p>
          <a:p>
            <a:pPr marL="91440"/>
            <a:r>
              <a:rPr lang="en-US" sz="1800" dirty="0" smtClean="0"/>
              <a:t>Adversarial attacks</a:t>
            </a:r>
            <a:endParaRPr lang="en-US" sz="18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can learn unhealthy stereotype</a:t>
            </a:r>
            <a:endParaRPr lang="en-US" dirty="0"/>
          </a:p>
        </p:txBody>
      </p:sp>
      <p:sp>
        <p:nvSpPr>
          <p:cNvPr id="3" name="Text Placeholder 2"/>
          <p:cNvSpPr>
            <a:spLocks noGrp="1"/>
          </p:cNvSpPr>
          <p:nvPr>
            <p:ph type="body" idx="1"/>
          </p:nvPr>
        </p:nvSpPr>
        <p:spPr/>
        <p:txBody>
          <a:bodyPr/>
          <a:lstStyle/>
          <a:p>
            <a:r>
              <a:rPr lang="en-US" sz="1600" dirty="0" smtClean="0"/>
              <a:t>Learn from internet</a:t>
            </a:r>
          </a:p>
          <a:p>
            <a:pPr lvl="1"/>
            <a:r>
              <a:rPr lang="en-US" sz="1400" dirty="0" smtClean="0"/>
              <a:t>Man: Woman as Father: </a:t>
            </a:r>
            <a:r>
              <a:rPr lang="en-US" sz="1400" b="1" dirty="0" smtClean="0"/>
              <a:t>Mother</a:t>
            </a:r>
          </a:p>
          <a:p>
            <a:pPr lvl="1"/>
            <a:r>
              <a:rPr lang="en-US" sz="1400" dirty="0" smtClean="0"/>
              <a:t>Man: Woman as King: </a:t>
            </a:r>
            <a:r>
              <a:rPr lang="en-US" sz="1400" b="1" dirty="0" smtClean="0"/>
              <a:t>Queen</a:t>
            </a:r>
          </a:p>
          <a:p>
            <a:pPr lvl="1"/>
            <a:r>
              <a:rPr lang="en-US" sz="1400" dirty="0" smtClean="0"/>
              <a:t>Man : Computer programmer as women: </a:t>
            </a:r>
            <a:r>
              <a:rPr lang="en-US" sz="1400" b="1" dirty="0" smtClean="0"/>
              <a:t>Home maker</a:t>
            </a:r>
          </a:p>
          <a:p>
            <a:pPr lvl="1"/>
            <a:r>
              <a:rPr lang="en-US" sz="1400" dirty="0" smtClean="0"/>
              <a:t>Man and woman can equally become programmer</a:t>
            </a:r>
            <a:endParaRPr lang="en-US" sz="1400" dirty="0"/>
          </a:p>
        </p:txBody>
      </p:sp>
      <p:pic>
        <p:nvPicPr>
          <p:cNvPr id="18434" name="Picture 2"/>
          <p:cNvPicPr>
            <a:picLocks noChangeAspect="1" noChangeArrowheads="1"/>
          </p:cNvPicPr>
          <p:nvPr/>
        </p:nvPicPr>
        <p:blipFill>
          <a:blip r:embed="rId2"/>
          <a:srcRect/>
          <a:stretch>
            <a:fillRect/>
          </a:stretch>
        </p:blipFill>
        <p:spPr bwMode="auto">
          <a:xfrm>
            <a:off x="6044496" y="2283473"/>
            <a:ext cx="2914650" cy="173355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bias matters</a:t>
            </a:r>
            <a:endParaRPr lang="en-US" dirty="0"/>
          </a:p>
        </p:txBody>
      </p:sp>
      <p:sp>
        <p:nvSpPr>
          <p:cNvPr id="3" name="Text Placeholder 2"/>
          <p:cNvSpPr>
            <a:spLocks noGrp="1"/>
          </p:cNvSpPr>
          <p:nvPr>
            <p:ph type="body" idx="1"/>
          </p:nvPr>
        </p:nvSpPr>
        <p:spPr/>
        <p:txBody>
          <a:bodyPr/>
          <a:lstStyle/>
          <a:p>
            <a:r>
              <a:rPr lang="en-US" sz="1800" dirty="0" smtClean="0"/>
              <a:t>Hiring tool that discriminates against woman</a:t>
            </a:r>
          </a:p>
          <a:p>
            <a:r>
              <a:rPr lang="en-US" sz="1800" dirty="0" smtClean="0"/>
              <a:t>Facial recognition working better for specific </a:t>
            </a:r>
            <a:r>
              <a:rPr lang="en-US" sz="1800" dirty="0" err="1" smtClean="0"/>
              <a:t>ehtnicity</a:t>
            </a:r>
            <a:endParaRPr lang="en-US" sz="1800" dirty="0" smtClean="0"/>
          </a:p>
          <a:p>
            <a:r>
              <a:rPr lang="en-US" sz="1800" dirty="0" smtClean="0"/>
              <a:t>Bank loan </a:t>
            </a:r>
            <a:r>
              <a:rPr lang="en-US" sz="1800" dirty="0" err="1" smtClean="0"/>
              <a:t>approavals</a:t>
            </a:r>
            <a:endParaRPr lang="en-US" sz="1800" dirty="0" smtClean="0"/>
          </a:p>
          <a:p>
            <a:r>
              <a:rPr lang="en-US" sz="1800" dirty="0" smtClean="0"/>
              <a:t>Toxic effect of reinforcing unhealthy stereotypes</a:t>
            </a:r>
            <a:endParaRPr lang="en-US" sz="18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Combating bias</a:t>
            </a:r>
            <a:endParaRPr lang="en-US" dirty="0"/>
          </a:p>
        </p:txBody>
      </p:sp>
      <p:sp>
        <p:nvSpPr>
          <p:cNvPr id="3" name="Text Placeholder 2"/>
          <p:cNvSpPr>
            <a:spLocks noGrp="1"/>
          </p:cNvSpPr>
          <p:nvPr>
            <p:ph type="body" idx="1"/>
          </p:nvPr>
        </p:nvSpPr>
        <p:spPr/>
        <p:txBody>
          <a:bodyPr/>
          <a:lstStyle/>
          <a:p>
            <a:pPr marL="91440"/>
            <a:r>
              <a:rPr lang="en-US" sz="1800" dirty="0" smtClean="0"/>
              <a:t>Technical solution</a:t>
            </a:r>
          </a:p>
          <a:p>
            <a:pPr marL="548640" lvl="3">
              <a:spcBef>
                <a:spcPts val="0"/>
              </a:spcBef>
            </a:pPr>
            <a:r>
              <a:rPr lang="en-US" sz="1600" dirty="0" smtClean="0"/>
              <a:t>Zero out bias</a:t>
            </a:r>
          </a:p>
          <a:p>
            <a:pPr marL="548640" lvl="3">
              <a:spcBef>
                <a:spcPts val="0"/>
              </a:spcBef>
            </a:pPr>
            <a:r>
              <a:rPr lang="en-US" sz="1600" dirty="0" smtClean="0"/>
              <a:t>Use less biased or more inclusive data</a:t>
            </a:r>
          </a:p>
          <a:p>
            <a:pPr marL="91440"/>
            <a:r>
              <a:rPr lang="en-US" sz="1800" dirty="0" smtClean="0"/>
              <a:t>Transparency or auditing process</a:t>
            </a:r>
          </a:p>
          <a:p>
            <a:pPr marL="91440"/>
            <a:r>
              <a:rPr lang="en-US" sz="1800" dirty="0" smtClean="0"/>
              <a:t>Diverse workforce</a:t>
            </a:r>
          </a:p>
          <a:p>
            <a:pPr marL="548640" lvl="2">
              <a:spcBef>
                <a:spcPts val="0"/>
              </a:spcBef>
            </a:pPr>
            <a:r>
              <a:rPr lang="en-US" sz="1600" dirty="0" smtClean="0"/>
              <a:t>Creates less biased applications</a:t>
            </a:r>
            <a:endParaRPr lang="en-US" sz="16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attacks</a:t>
            </a:r>
            <a:endParaRPr lang="en-US" dirty="0"/>
          </a:p>
        </p:txBody>
      </p:sp>
      <p:sp>
        <p:nvSpPr>
          <p:cNvPr id="3" name="Text Placeholder 2"/>
          <p:cNvSpPr>
            <a:spLocks noGrp="1"/>
          </p:cNvSpPr>
          <p:nvPr>
            <p:ph type="body" idx="1"/>
          </p:nvPr>
        </p:nvSpPr>
        <p:spPr/>
        <p:txBody>
          <a:bodyPr/>
          <a:lstStyle/>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Spam Filters</a:t>
            </a:r>
          </a:p>
          <a:p>
            <a:r>
              <a:rPr lang="en-US" sz="1800" dirty="0" smtClean="0"/>
              <a:t>Hate speech filter</a:t>
            </a:r>
            <a:endParaRPr lang="en-US" sz="1800" dirty="0"/>
          </a:p>
        </p:txBody>
      </p:sp>
      <p:pic>
        <p:nvPicPr>
          <p:cNvPr id="19458" name="Picture 2"/>
          <p:cNvPicPr>
            <a:picLocks noChangeAspect="1" noChangeArrowheads="1"/>
          </p:cNvPicPr>
          <p:nvPr/>
        </p:nvPicPr>
        <p:blipFill>
          <a:blip r:embed="rId2"/>
          <a:srcRect/>
          <a:stretch>
            <a:fillRect/>
          </a:stretch>
        </p:blipFill>
        <p:spPr bwMode="auto">
          <a:xfrm>
            <a:off x="749757" y="2099776"/>
            <a:ext cx="5162550" cy="1447800"/>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attacks</a:t>
            </a:r>
            <a:endParaRPr lang="en-US" dirty="0"/>
          </a:p>
        </p:txBody>
      </p:sp>
      <p:sp>
        <p:nvSpPr>
          <p:cNvPr id="3" name="Text Placeholder 2"/>
          <p:cNvSpPr>
            <a:spLocks noGrp="1"/>
          </p:cNvSpPr>
          <p:nvPr>
            <p:ph type="body"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733134" y="2057594"/>
            <a:ext cx="1762125" cy="192405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2749130" y="2066925"/>
            <a:ext cx="1704975" cy="192405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defenses</a:t>
            </a:r>
            <a:endParaRPr lang="en-US" dirty="0"/>
          </a:p>
        </p:txBody>
      </p:sp>
      <p:sp>
        <p:nvSpPr>
          <p:cNvPr id="3" name="Text Placeholder 2"/>
          <p:cNvSpPr>
            <a:spLocks noGrp="1"/>
          </p:cNvSpPr>
          <p:nvPr>
            <p:ph type="body" idx="1"/>
          </p:nvPr>
        </p:nvSpPr>
        <p:spPr/>
        <p:txBody>
          <a:bodyPr/>
          <a:lstStyle/>
          <a:p>
            <a:r>
              <a:rPr lang="en-US" sz="1800" dirty="0" smtClean="0"/>
              <a:t>Cost to defend</a:t>
            </a:r>
          </a:p>
          <a:p>
            <a:r>
              <a:rPr lang="en-US" sz="1800" dirty="0" smtClean="0"/>
              <a:t>Slow speed</a:t>
            </a:r>
          </a:p>
          <a:p>
            <a:r>
              <a:rPr lang="en-US" sz="1800" dirty="0" smtClean="0"/>
              <a:t>May not be any incentive to attack, so should we invest in defense?</a:t>
            </a:r>
          </a:p>
          <a:p>
            <a:r>
              <a:rPr lang="en-US" sz="1800" dirty="0" smtClean="0"/>
              <a:t>Zero-sum against adversaries</a:t>
            </a:r>
            <a:endParaRPr lang="en-US" sz="18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Adverse uses of AI</a:t>
            </a:r>
            <a:endParaRPr lang="en-US" dirty="0"/>
          </a:p>
        </p:txBody>
      </p:sp>
      <p:sp>
        <p:nvSpPr>
          <p:cNvPr id="3" name="Text Placeholder 2"/>
          <p:cNvSpPr>
            <a:spLocks noGrp="1"/>
          </p:cNvSpPr>
          <p:nvPr>
            <p:ph type="body" idx="1"/>
          </p:nvPr>
        </p:nvSpPr>
        <p:spPr/>
        <p:txBody>
          <a:bodyPr/>
          <a:lstStyle/>
          <a:p>
            <a:pPr marL="91440"/>
            <a:r>
              <a:rPr lang="en-US" sz="1800" dirty="0" smtClean="0"/>
              <a:t>Deep Fakes</a:t>
            </a:r>
          </a:p>
          <a:p>
            <a:pPr marL="548640" lvl="2">
              <a:spcBef>
                <a:spcPts val="0"/>
              </a:spcBef>
            </a:pPr>
            <a:r>
              <a:rPr lang="en-US" sz="1600" dirty="0" smtClean="0"/>
              <a:t>Synthesizing videos</a:t>
            </a:r>
          </a:p>
          <a:p>
            <a:pPr marL="548640" lvl="2">
              <a:spcBef>
                <a:spcPts val="0"/>
              </a:spcBef>
            </a:pPr>
            <a:r>
              <a:rPr lang="en-US" sz="1600" dirty="0" smtClean="0"/>
              <a:t>Video of </a:t>
            </a:r>
            <a:r>
              <a:rPr lang="en-US" sz="1600" dirty="0" err="1" smtClean="0"/>
              <a:t>Obama</a:t>
            </a:r>
            <a:endParaRPr lang="en-US" sz="1600" dirty="0" smtClean="0"/>
          </a:p>
          <a:p>
            <a:pPr marL="91440" lvl="1">
              <a:spcBef>
                <a:spcPts val="0"/>
              </a:spcBef>
            </a:pPr>
            <a:r>
              <a:rPr lang="en-US" sz="1600" dirty="0" smtClean="0"/>
              <a:t>Undermining of democracy and privacy</a:t>
            </a:r>
          </a:p>
          <a:p>
            <a:pPr marL="548640" lvl="2">
              <a:spcBef>
                <a:spcPts val="0"/>
              </a:spcBef>
            </a:pPr>
            <a:r>
              <a:rPr lang="en-US" sz="1600" dirty="0" smtClean="0"/>
              <a:t>Oppressive surveillance</a:t>
            </a:r>
          </a:p>
          <a:p>
            <a:pPr marL="91440" lvl="1">
              <a:spcBef>
                <a:spcPts val="0"/>
              </a:spcBef>
            </a:pPr>
            <a:r>
              <a:rPr lang="en-US" sz="1600" dirty="0" smtClean="0"/>
              <a:t>Generating fake comments</a:t>
            </a:r>
          </a:p>
          <a:p>
            <a:pPr marL="91440" lvl="1">
              <a:spcBef>
                <a:spcPts val="0"/>
              </a:spcBef>
            </a:pPr>
            <a:r>
              <a:rPr lang="en-US" sz="1600" dirty="0" smtClean="0"/>
              <a:t>Spam Vs anti-spam, Fraud Vs anti-fraud</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&amp; Developing economy</a:t>
            </a:r>
            <a:endParaRPr lang="en-US" dirty="0"/>
          </a:p>
        </p:txBody>
      </p:sp>
      <p:sp>
        <p:nvSpPr>
          <p:cNvPr id="3" name="Text Placeholder 2"/>
          <p:cNvSpPr>
            <a:spLocks noGrp="1"/>
          </p:cNvSpPr>
          <p:nvPr>
            <p:ph type="body" idx="1"/>
          </p:nvPr>
        </p:nvSpPr>
        <p:spPr/>
        <p:txBody>
          <a:bodyPr/>
          <a:lstStyle/>
          <a:p>
            <a:pPr marL="182880"/>
            <a:r>
              <a:rPr lang="en-US" sz="1800" dirty="0" smtClean="0"/>
              <a:t>Developing economies gradually moved up the ladder</a:t>
            </a:r>
          </a:p>
          <a:p>
            <a:pPr marL="182880"/>
            <a:r>
              <a:rPr lang="en-US" sz="1800" dirty="0" smtClean="0"/>
              <a:t>Lower end ladder are susceptible to automation such as agriculture</a:t>
            </a:r>
          </a:p>
          <a:p>
            <a:pPr marL="182880"/>
            <a:r>
              <a:rPr lang="en-US" sz="1800" dirty="0" smtClean="0"/>
              <a:t>Trampoline to move higher rungs</a:t>
            </a:r>
          </a:p>
          <a:p>
            <a:pPr marL="640080" lvl="2">
              <a:spcBef>
                <a:spcPts val="0"/>
              </a:spcBef>
            </a:pPr>
            <a:r>
              <a:rPr lang="en-US" sz="1600" dirty="0" smtClean="0"/>
              <a:t>Leapfrog</a:t>
            </a:r>
          </a:p>
          <a:p>
            <a:pPr marL="640080" lvl="2">
              <a:spcBef>
                <a:spcPts val="0"/>
              </a:spcBef>
            </a:pPr>
            <a:r>
              <a:rPr lang="en-US" sz="1600" dirty="0" smtClean="0"/>
              <a:t>Example of mobile phone</a:t>
            </a:r>
          </a:p>
          <a:p>
            <a:pPr marL="640080" lvl="2">
              <a:spcBef>
                <a:spcPts val="0"/>
              </a:spcBef>
            </a:pPr>
            <a:r>
              <a:rPr lang="en-US" sz="1600" dirty="0" smtClean="0"/>
              <a:t>Mobile payments</a:t>
            </a:r>
          </a:p>
          <a:p>
            <a:pPr marL="182880" lvl="1">
              <a:spcBef>
                <a:spcPts val="0"/>
              </a:spcBef>
            </a:pPr>
            <a:r>
              <a:rPr lang="en-US" sz="1600" dirty="0" smtClean="0"/>
              <a:t>Online education</a:t>
            </a:r>
            <a:endParaRPr lang="en-US" sz="16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developing economies can build AI?</a:t>
            </a:r>
            <a:endParaRPr lang="en-US" dirty="0"/>
          </a:p>
        </p:txBody>
      </p:sp>
      <p:sp>
        <p:nvSpPr>
          <p:cNvPr id="3" name="Text Placeholder 2"/>
          <p:cNvSpPr>
            <a:spLocks noGrp="1"/>
          </p:cNvSpPr>
          <p:nvPr>
            <p:ph type="body" idx="1"/>
          </p:nvPr>
        </p:nvSpPr>
        <p:spPr/>
        <p:txBody>
          <a:bodyPr/>
          <a:lstStyle/>
          <a:p>
            <a:r>
              <a:rPr lang="en-US" sz="1600" dirty="0" smtClean="0"/>
              <a:t>US and China leading</a:t>
            </a:r>
          </a:p>
          <a:p>
            <a:r>
              <a:rPr lang="en-US" sz="1600" dirty="0" smtClean="0"/>
              <a:t>But AI communities are still immature</a:t>
            </a:r>
          </a:p>
          <a:p>
            <a:r>
              <a:rPr lang="en-US" sz="1600" dirty="0" smtClean="0"/>
              <a:t>Focus on AI to strengthen country’s vertical industries</a:t>
            </a:r>
          </a:p>
          <a:p>
            <a:r>
              <a:rPr lang="en-US" sz="1600" dirty="0" smtClean="0"/>
              <a:t>Instead of focusing on AI in general, use AI where you are already good at</a:t>
            </a:r>
          </a:p>
          <a:p>
            <a:r>
              <a:rPr lang="en-US" sz="1600" dirty="0" smtClean="0"/>
              <a:t>Public private partnership</a:t>
            </a:r>
          </a:p>
          <a:p>
            <a:r>
              <a:rPr lang="en-US" sz="1600" dirty="0" smtClean="0"/>
              <a:t>Invest in education</a:t>
            </a:r>
            <a:endParaRPr lang="en-US" sz="16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and impact on jobs</a:t>
            </a:r>
            <a:endParaRPr lang="en-US" dirty="0"/>
          </a:p>
        </p:txBody>
      </p:sp>
      <p:sp>
        <p:nvSpPr>
          <p:cNvPr id="3" name="Text Placeholder 2"/>
          <p:cNvSpPr>
            <a:spLocks noGrp="1"/>
          </p:cNvSpPr>
          <p:nvPr>
            <p:ph type="body" idx="1"/>
          </p:nvPr>
        </p:nvSpPr>
        <p:spPr/>
        <p:txBody>
          <a:bodyPr/>
          <a:lstStyle/>
          <a:p>
            <a:r>
              <a:rPr lang="en-US" sz="1600" dirty="0" smtClean="0"/>
              <a:t>AI is automation on steroids</a:t>
            </a:r>
          </a:p>
          <a:p>
            <a:r>
              <a:rPr lang="en-US" sz="1600" dirty="0" smtClean="0"/>
              <a:t>Jobs displaced by 2030</a:t>
            </a:r>
          </a:p>
          <a:p>
            <a:pPr marL="1005840" lvl="3">
              <a:spcBef>
                <a:spcPts val="0"/>
              </a:spcBef>
            </a:pPr>
            <a:r>
              <a:rPr lang="en-US" sz="1400" dirty="0" smtClean="0"/>
              <a:t>400-800 </a:t>
            </a:r>
            <a:r>
              <a:rPr lang="en-US" sz="1400" dirty="0" err="1" smtClean="0"/>
              <a:t>mn</a:t>
            </a:r>
            <a:endParaRPr lang="en-US" sz="1400" dirty="0" smtClean="0"/>
          </a:p>
          <a:p>
            <a:r>
              <a:rPr lang="en-US" sz="1600" dirty="0" smtClean="0"/>
              <a:t>Jobs created by 2030</a:t>
            </a:r>
          </a:p>
          <a:p>
            <a:pPr marL="1005840" lvl="3">
              <a:spcBef>
                <a:spcPts val="0"/>
              </a:spcBef>
            </a:pPr>
            <a:r>
              <a:rPr lang="en-US" sz="1400" dirty="0" smtClean="0"/>
              <a:t>555- 890 </a:t>
            </a:r>
            <a:r>
              <a:rPr lang="en-US" sz="1400" dirty="0" err="1" smtClean="0"/>
              <a:t>mn</a:t>
            </a:r>
            <a:endParaRPr lang="en-US" sz="1400" dirty="0" smtClean="0"/>
          </a:p>
          <a:p>
            <a:r>
              <a:rPr lang="en-US" sz="1600" dirty="0" smtClean="0"/>
              <a:t>Is your job amenable to automation?</a:t>
            </a:r>
          </a:p>
          <a:p>
            <a:endParaRPr lang="en-US" sz="16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688838" y="555058"/>
            <a:ext cx="5673011" cy="4060096"/>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solutions to counter AI impact on jobs</a:t>
            </a:r>
            <a:endParaRPr lang="en-US" dirty="0"/>
          </a:p>
        </p:txBody>
      </p:sp>
      <p:sp>
        <p:nvSpPr>
          <p:cNvPr id="3" name="Text Placeholder 2"/>
          <p:cNvSpPr>
            <a:spLocks noGrp="1"/>
          </p:cNvSpPr>
          <p:nvPr>
            <p:ph type="body" idx="1"/>
          </p:nvPr>
        </p:nvSpPr>
        <p:spPr/>
        <p:txBody>
          <a:bodyPr/>
          <a:lstStyle/>
          <a:p>
            <a:r>
              <a:rPr lang="en-US" sz="1800" dirty="0" smtClean="0"/>
              <a:t>Conditional basic income: provide a safety net</a:t>
            </a:r>
          </a:p>
          <a:p>
            <a:r>
              <a:rPr lang="en-US" sz="1800" dirty="0" smtClean="0"/>
              <a:t>Life long learning society</a:t>
            </a:r>
          </a:p>
          <a:p>
            <a:pPr marL="0"/>
            <a:r>
              <a:rPr lang="en-US" sz="1800" dirty="0" smtClean="0"/>
              <a:t>Political solutions</a:t>
            </a:r>
          </a:p>
          <a:p>
            <a:pPr lvl="1">
              <a:spcBef>
                <a:spcPts val="0"/>
              </a:spcBef>
            </a:pPr>
            <a:r>
              <a:rPr lang="en-US" sz="1600" dirty="0" smtClean="0"/>
              <a:t>Legalization</a:t>
            </a:r>
          </a:p>
          <a:p>
            <a:r>
              <a:rPr lang="en-US" sz="1800" dirty="0" smtClean="0"/>
              <a:t>Work at intersection of your current </a:t>
            </a:r>
            <a:r>
              <a:rPr lang="en-US" sz="1800" dirty="0" err="1" smtClean="0"/>
              <a:t>joband</a:t>
            </a:r>
            <a:r>
              <a:rPr lang="en-US" sz="1800" dirty="0" smtClean="0"/>
              <a:t> AI</a:t>
            </a:r>
            <a:endParaRPr lang="en-US" sz="18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idx="1"/>
          </p:nvPr>
        </p:nvSpPr>
        <p:spPr/>
        <p:txBody>
          <a:bodyPr/>
          <a:lstStyle/>
          <a:p>
            <a:r>
              <a:rPr lang="en-US" sz="1800" dirty="0" smtClean="0"/>
              <a:t>What is AI?</a:t>
            </a:r>
          </a:p>
          <a:p>
            <a:r>
              <a:rPr lang="en-US" sz="1800" dirty="0" smtClean="0"/>
              <a:t>Building AI projects</a:t>
            </a:r>
          </a:p>
          <a:p>
            <a:r>
              <a:rPr lang="en-US" sz="1800" dirty="0" smtClean="0"/>
              <a:t>Building AI in your company</a:t>
            </a:r>
          </a:p>
          <a:p>
            <a:r>
              <a:rPr lang="en-US" sz="1800" dirty="0" smtClean="0"/>
              <a:t>AI </a:t>
            </a:r>
            <a:r>
              <a:rPr lang="en-US" sz="1800" smtClean="0"/>
              <a:t>&amp; society</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gridCol w="36195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gridCol w="1933850"/>
                <a:gridCol w="24130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gridCol w="1933850"/>
                <a:gridCol w="24130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gridCol w="1809750"/>
                <a:gridCol w="1809750"/>
                <a:gridCol w="1809750"/>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gridCol w="1809750"/>
                <a:gridCol w="1809750"/>
                <a:gridCol w="1809750"/>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gridCol w="902425"/>
                <a:gridCol w="809325"/>
                <a:gridCol w="819650"/>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gridCol w="1107525"/>
                <a:gridCol w="1000475"/>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gridCol w="1260425"/>
                <a:gridCol w="1260425"/>
                <a:gridCol w="1260425"/>
                <a:gridCol w="1572700"/>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and related disciplines</a:t>
            </a:r>
            <a:endParaRPr lang="en-US" dirty="0"/>
          </a:p>
        </p:txBody>
      </p:sp>
      <p:sp>
        <p:nvSpPr>
          <p:cNvPr id="3" name="Text Placeholder 2"/>
          <p:cNvSpPr>
            <a:spLocks noGrp="1"/>
          </p:cNvSpPr>
          <p:nvPr>
            <p:ph type="body" idx="1"/>
          </p:nvPr>
        </p:nvSpPr>
        <p:spPr/>
        <p:txBody>
          <a:bodyPr/>
          <a:lstStyle/>
          <a:p>
            <a:r>
              <a:rPr lang="en-US" sz="2000" dirty="0" smtClean="0"/>
              <a:t>Machine Learning</a:t>
            </a:r>
          </a:p>
          <a:p>
            <a:r>
              <a:rPr lang="en-US" sz="2000" dirty="0" smtClean="0"/>
              <a:t>Data Science</a:t>
            </a:r>
          </a:p>
          <a:p>
            <a:r>
              <a:rPr lang="en-US" sz="2000" dirty="0" smtClean="0"/>
              <a:t>Deep Learning / Neural Network</a:t>
            </a:r>
          </a:p>
          <a:p>
            <a:r>
              <a:rPr lang="en-US" sz="2000" dirty="0" smtClean="0"/>
              <a:t>Supervised Learning</a:t>
            </a:r>
          </a:p>
          <a:p>
            <a:r>
              <a:rPr lang="en-US" sz="2000" dirty="0" smtClean="0"/>
              <a:t>Un supervised learning</a:t>
            </a:r>
          </a:p>
          <a:p>
            <a:r>
              <a:rPr lang="en-US" sz="2000" dirty="0" smtClean="0"/>
              <a:t>Reinforcement Learning</a:t>
            </a:r>
            <a:endParaRPr lang="en-US" sz="2000" dirty="0"/>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company AI company?</a:t>
            </a:r>
            <a:endParaRPr lang="en-US" dirty="0"/>
          </a:p>
        </p:txBody>
      </p:sp>
      <p:sp>
        <p:nvSpPr>
          <p:cNvPr id="3" name="Text Placeholder 2"/>
          <p:cNvSpPr>
            <a:spLocks noGrp="1"/>
          </p:cNvSpPr>
          <p:nvPr>
            <p:ph type="body" idx="1"/>
          </p:nvPr>
        </p:nvSpPr>
        <p:spPr/>
        <p:txBody>
          <a:bodyPr/>
          <a:lstStyle/>
          <a:p>
            <a:r>
              <a:rPr lang="en-US" sz="2400" dirty="0" smtClean="0"/>
              <a:t>Strategic data acquisition</a:t>
            </a:r>
          </a:p>
          <a:p>
            <a:r>
              <a:rPr lang="en-US" sz="2400" dirty="0" smtClean="0"/>
              <a:t>Unified </a:t>
            </a:r>
            <a:r>
              <a:rPr lang="en-US" sz="2400" dirty="0" err="1" smtClean="0"/>
              <a:t>datawarehouse</a:t>
            </a:r>
            <a:endParaRPr lang="en-US" sz="2400" dirty="0" smtClean="0"/>
          </a:p>
          <a:p>
            <a:r>
              <a:rPr lang="en-US" sz="2400" dirty="0" smtClean="0"/>
              <a:t>Pervasive automation</a:t>
            </a:r>
          </a:p>
          <a:p>
            <a:r>
              <a:rPr lang="en-US" sz="2400" dirty="0" smtClean="0"/>
              <a:t>New roles such as MLE</a:t>
            </a:r>
            <a:endParaRPr 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Transformation</a:t>
            </a:r>
            <a:endParaRPr lang="en-US" dirty="0"/>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about a new project</a:t>
            </a:r>
            <a:endParaRPr lang="en-US" dirty="0"/>
          </a:p>
        </p:txBody>
      </p:sp>
      <p:sp>
        <p:nvSpPr>
          <p:cNvPr id="3" name="Text Placeholder 2"/>
          <p:cNvSpPr>
            <a:spLocks noGrp="1"/>
          </p:cNvSpPr>
          <p:nvPr>
            <p:ph type="body" idx="1"/>
          </p:nvPr>
        </p:nvSpPr>
        <p:spPr/>
        <p:txBody>
          <a:bodyPr/>
          <a:lstStyle/>
          <a:p>
            <a:pPr marL="0"/>
            <a:r>
              <a:rPr lang="en-US" sz="2400" dirty="0" smtClean="0"/>
              <a:t>Technical diligence</a:t>
            </a:r>
          </a:p>
          <a:p>
            <a:pPr marL="914400" lvl="3">
              <a:spcBef>
                <a:spcPts val="0"/>
              </a:spcBef>
            </a:pPr>
            <a:r>
              <a:rPr lang="en-US" sz="2000" dirty="0" smtClean="0"/>
              <a:t>Is it feasible project?</a:t>
            </a:r>
          </a:p>
          <a:p>
            <a:pPr marL="914400" lvl="3">
              <a:spcBef>
                <a:spcPts val="0"/>
              </a:spcBef>
            </a:pPr>
            <a:r>
              <a:rPr lang="en-US" sz="2000" dirty="0" smtClean="0"/>
              <a:t>Can AI do that?</a:t>
            </a:r>
          </a:p>
          <a:p>
            <a:pPr marL="0"/>
            <a:r>
              <a:rPr lang="en-US" sz="2400" dirty="0" smtClean="0"/>
              <a:t>Pretty much any thing you can do with a second of thought can be automated using supervised learning</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tasks</a:t>
            </a:r>
            <a:endParaRPr lang="en-US" dirty="0"/>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what ML can and can’t do?</a:t>
            </a:r>
            <a:endParaRPr lang="en-US" dirty="0"/>
          </a:p>
        </p:txBody>
      </p:sp>
      <p:sp>
        <p:nvSpPr>
          <p:cNvPr id="3" name="Text Placeholder 2"/>
          <p:cNvSpPr>
            <a:spLocks noGrp="1"/>
          </p:cNvSpPr>
          <p:nvPr>
            <p:ph type="body" idx="1"/>
          </p:nvPr>
        </p:nvSpPr>
        <p:spPr/>
        <p:txBody>
          <a:bodyPr/>
          <a:lstStyle/>
          <a:p>
            <a:r>
              <a:rPr lang="en-US" sz="2000" dirty="0" smtClean="0"/>
              <a:t>Identifying the intent of the customer - Possible</a:t>
            </a:r>
          </a:p>
          <a:p>
            <a:r>
              <a:rPr lang="en-US" sz="2000" dirty="0" smtClean="0"/>
              <a:t>Writing an emphatic response to customer’s email – Not possible or difficult</a:t>
            </a:r>
            <a:endParaRPr lang="en-US"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diligence rules</a:t>
            </a:r>
            <a:endParaRPr lang="en-US" dirty="0"/>
          </a:p>
        </p:txBody>
      </p:sp>
      <p:sp>
        <p:nvSpPr>
          <p:cNvPr id="3" name="Text Placeholder 2"/>
          <p:cNvSpPr>
            <a:spLocks noGrp="1"/>
          </p:cNvSpPr>
          <p:nvPr>
            <p:ph type="body" idx="1"/>
          </p:nvPr>
        </p:nvSpPr>
        <p:spPr/>
        <p:txBody>
          <a:bodyPr/>
          <a:lstStyle/>
          <a:p>
            <a:r>
              <a:rPr lang="en-US" sz="1800" dirty="0" smtClean="0"/>
              <a:t>You are learning a simple concept</a:t>
            </a:r>
          </a:p>
          <a:p>
            <a:r>
              <a:rPr lang="en-US" sz="1800" dirty="0" smtClean="0"/>
              <a:t>Do you have large training data</a:t>
            </a:r>
            <a:endParaRPr lang="en-US" sz="1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a:t>
            </a:r>
            <a:endParaRPr lang="en-US" dirty="0"/>
          </a:p>
        </p:txBody>
      </p:sp>
      <p:sp>
        <p:nvSpPr>
          <p:cNvPr id="3" name="Text Placeholder 2"/>
          <p:cNvSpPr>
            <a:spLocks noGrp="1"/>
          </p:cNvSpPr>
          <p:nvPr>
            <p:ph type="body" idx="1"/>
          </p:nvPr>
        </p:nvSpPr>
        <p:spPr/>
        <p:txBody>
          <a:bodyPr/>
          <a:lstStyle/>
          <a:p>
            <a:pPr marL="0"/>
            <a:r>
              <a:rPr lang="en-US" sz="2000" dirty="0" smtClean="0"/>
              <a:t>Self driving car</a:t>
            </a:r>
          </a:p>
          <a:p>
            <a:pPr marL="457200" lvl="4">
              <a:spcBef>
                <a:spcPts val="0"/>
              </a:spcBef>
            </a:pPr>
            <a:r>
              <a:rPr lang="en-US" sz="1800" dirty="0" smtClean="0"/>
              <a:t>Input is from sensors, camera</a:t>
            </a:r>
          </a:p>
          <a:p>
            <a:pPr marL="457200" lvl="4">
              <a:spcBef>
                <a:spcPts val="0"/>
              </a:spcBef>
            </a:pPr>
            <a:r>
              <a:rPr lang="en-US" sz="1800" dirty="0" smtClean="0"/>
              <a:t>Output where are the other cars</a:t>
            </a:r>
          </a:p>
          <a:p>
            <a:pPr marL="0"/>
            <a:r>
              <a:rPr lang="en-US" sz="2000" dirty="0" smtClean="0"/>
              <a:t>Recognizing gesture of traffic police, construction work, people– not possible</a:t>
            </a:r>
          </a:p>
          <a:p>
            <a:pPr marL="457200" lvl="3">
              <a:spcBef>
                <a:spcPts val="0"/>
              </a:spcBef>
            </a:pPr>
            <a:r>
              <a:rPr lang="en-US" sz="2000" dirty="0" smtClean="0"/>
              <a:t>Critical application requires good accuracy</a:t>
            </a:r>
            <a:endParaRPr lang="en-US" sz="2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X-ray diagnosis</a:t>
            </a:r>
            <a:endParaRPr lang="en-US" dirty="0"/>
          </a:p>
        </p:txBody>
      </p:sp>
      <p:sp>
        <p:nvSpPr>
          <p:cNvPr id="3" name="Text Placeholder 2"/>
          <p:cNvSpPr>
            <a:spLocks noGrp="1"/>
          </p:cNvSpPr>
          <p:nvPr>
            <p:ph type="body" idx="1"/>
          </p:nvPr>
        </p:nvSpPr>
        <p:spPr/>
        <p:txBody>
          <a:bodyPr/>
          <a:lstStyle/>
          <a:p>
            <a:r>
              <a:rPr lang="en-US" sz="2000" dirty="0" smtClean="0"/>
              <a:t>Diagnosing a disease from X-ray images– possible</a:t>
            </a:r>
          </a:p>
          <a:p>
            <a:r>
              <a:rPr lang="en-US" sz="2000" dirty="0" smtClean="0"/>
              <a:t>Diagnosing a disease after reading a book</a:t>
            </a:r>
            <a:endParaRPr lang="en-US" sz="2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and weakness of ML</a:t>
            </a:r>
            <a:endParaRPr lang="en-US" dirty="0"/>
          </a:p>
        </p:txBody>
      </p:sp>
      <p:sp>
        <p:nvSpPr>
          <p:cNvPr id="3" name="Text Placeholder 2"/>
          <p:cNvSpPr>
            <a:spLocks noGrp="1"/>
          </p:cNvSpPr>
          <p:nvPr>
            <p:ph type="body" idx="1"/>
          </p:nvPr>
        </p:nvSpPr>
        <p:spPr/>
        <p:txBody>
          <a:bodyPr/>
          <a:lstStyle/>
          <a:p>
            <a:pPr marL="91440"/>
            <a:r>
              <a:rPr lang="en-US" sz="2000" dirty="0" smtClean="0"/>
              <a:t>Works when,</a:t>
            </a:r>
          </a:p>
          <a:p>
            <a:pPr marL="1005840" lvl="3">
              <a:spcBef>
                <a:spcPts val="0"/>
              </a:spcBef>
            </a:pPr>
            <a:r>
              <a:rPr lang="en-US" sz="1800" dirty="0" smtClean="0"/>
              <a:t>Learning a simple concept</a:t>
            </a:r>
          </a:p>
          <a:p>
            <a:pPr marL="1005840" lvl="3">
              <a:spcBef>
                <a:spcPts val="0"/>
              </a:spcBef>
            </a:pPr>
            <a:r>
              <a:rPr lang="en-US" sz="1800" dirty="0" smtClean="0"/>
              <a:t>Lots of data available</a:t>
            </a:r>
          </a:p>
          <a:p>
            <a:pPr marL="91440"/>
            <a:r>
              <a:rPr lang="en-US" sz="2000" dirty="0" smtClean="0"/>
              <a:t>Doesn’t work when,</a:t>
            </a:r>
          </a:p>
          <a:p>
            <a:pPr marL="1005840" lvl="3">
              <a:spcBef>
                <a:spcPts val="0"/>
              </a:spcBef>
            </a:pPr>
            <a:r>
              <a:rPr lang="en-US" sz="1800" dirty="0" smtClean="0"/>
              <a:t>Learning a complex concept</a:t>
            </a:r>
          </a:p>
          <a:p>
            <a:pPr marL="1005840" lvl="3">
              <a:spcBef>
                <a:spcPts val="0"/>
              </a:spcBef>
            </a:pPr>
            <a:r>
              <a:rPr lang="en-US" sz="1800" dirty="0" smtClean="0"/>
              <a:t>Asked to work on new type of data such as X-ray images in different conditions and angles</a:t>
            </a: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prediction based on price</a:t>
            </a:r>
            <a:endParaRPr lang="en-US" dirty="0"/>
          </a:p>
        </p:txBody>
      </p:sp>
      <p:sp>
        <p:nvSpPr>
          <p:cNvPr id="3" name="Text Placeholder 2"/>
          <p:cNvSpPr>
            <a:spLocks noGrp="1"/>
          </p:cNvSpPr>
          <p:nvPr>
            <p:ph type="body" idx="1"/>
          </p:nvPr>
        </p:nvSpPr>
        <p:spPr/>
        <p:txBody>
          <a:bodyPr/>
          <a:lstStyle/>
          <a:p>
            <a:pPr marL="0"/>
            <a:r>
              <a:rPr lang="en-US" sz="1800" dirty="0" smtClean="0"/>
              <a:t>Price -&gt; Demand can be modeled using a neural network using a neuron</a:t>
            </a:r>
          </a:p>
          <a:p>
            <a:pPr marL="914400" lvl="3">
              <a:spcBef>
                <a:spcPts val="0"/>
              </a:spcBef>
            </a:pPr>
            <a:r>
              <a:rPr lang="en-US" sz="1600" dirty="0" smtClean="0"/>
              <a:t>(</a:t>
            </a:r>
            <a:r>
              <a:rPr lang="en-US" sz="1600" dirty="0" err="1" smtClean="0"/>
              <a:t>Perceptron</a:t>
            </a:r>
            <a:r>
              <a:rPr lang="en-US" sz="1600" dirty="0" smtClean="0"/>
              <a:t> model)</a:t>
            </a:r>
          </a:p>
          <a:p>
            <a:pPr marL="0"/>
            <a:r>
              <a:rPr lang="en-US" sz="1800" dirty="0" smtClean="0"/>
              <a:t>Network of neurons (ANN)</a:t>
            </a:r>
          </a:p>
          <a:p>
            <a:pPr marL="914400" lvl="4">
              <a:spcBef>
                <a:spcPts val="0"/>
              </a:spcBef>
            </a:pPr>
            <a:r>
              <a:rPr lang="en-US" sz="1600" dirty="0" smtClean="0"/>
              <a:t>Price</a:t>
            </a:r>
          </a:p>
          <a:p>
            <a:pPr marL="914400" lvl="4">
              <a:spcBef>
                <a:spcPts val="0"/>
              </a:spcBef>
            </a:pPr>
            <a:r>
              <a:rPr lang="en-US" sz="1600" dirty="0" smtClean="0"/>
              <a:t>Shipping Cost</a:t>
            </a:r>
          </a:p>
          <a:p>
            <a:pPr marL="914400" lvl="4">
              <a:spcBef>
                <a:spcPts val="0"/>
              </a:spcBef>
            </a:pPr>
            <a:r>
              <a:rPr lang="en-US" sz="1600" dirty="0" smtClean="0"/>
              <a:t>Marketing</a:t>
            </a:r>
          </a:p>
          <a:p>
            <a:pPr marL="914400" lvl="4">
              <a:spcBef>
                <a:spcPts val="0"/>
              </a:spcBef>
            </a:pPr>
            <a:r>
              <a:rPr lang="en-US" sz="1600" dirty="0" err="1" smtClean="0"/>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recognition</a:t>
            </a:r>
            <a:endParaRPr lang="en-US" dirty="0"/>
          </a:p>
        </p:txBody>
      </p:sp>
      <p:sp>
        <p:nvSpPr>
          <p:cNvPr id="3" name="Text Placeholder 2"/>
          <p:cNvSpPr>
            <a:spLocks noGrp="1"/>
          </p:cNvSpPr>
          <p:nvPr>
            <p:ph type="body" idx="1"/>
          </p:nvPr>
        </p:nvSpPr>
        <p:spPr/>
        <p:txBody>
          <a:bodyPr/>
          <a:lstStyle/>
          <a:p>
            <a:pPr marL="0"/>
            <a:r>
              <a:rPr lang="en-US" sz="1800" dirty="0" smtClean="0"/>
              <a:t>Pictures comprise pixels</a:t>
            </a:r>
          </a:p>
          <a:p>
            <a:pPr marL="914400" lvl="3">
              <a:spcBef>
                <a:spcPts val="0"/>
              </a:spcBef>
            </a:pPr>
            <a:r>
              <a:rPr lang="en-US" sz="1600" dirty="0" smtClean="0"/>
              <a:t>Color images and channels</a:t>
            </a:r>
          </a:p>
          <a:p>
            <a:pPr marL="0"/>
            <a:r>
              <a:rPr lang="en-US" sz="1800" dirty="0" smtClean="0"/>
              <a:t>A neural network corresponds to pixels</a:t>
            </a:r>
          </a:p>
          <a:p>
            <a:pPr marL="0"/>
            <a:r>
              <a:rPr lang="en-US" sz="1800" dirty="0" smtClean="0"/>
              <a:t>Earlier layers will detect edges, then lobes and then objects</a:t>
            </a:r>
          </a:p>
          <a:p>
            <a:pPr marL="0"/>
            <a:endParaRPr lang="en-US" sz="18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 Recognition</a:t>
            </a:r>
            <a:endParaRPr lang="en-US" dirty="0"/>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steps of Echo / </a:t>
            </a:r>
            <a:r>
              <a:rPr lang="en-US" dirty="0" err="1" smtClean="0"/>
              <a:t>Alexa</a:t>
            </a:r>
            <a:endParaRPr lang="en-US" dirty="0"/>
          </a:p>
        </p:txBody>
      </p:sp>
      <p:sp>
        <p:nvSpPr>
          <p:cNvPr id="3" name="Text Placeholder 2"/>
          <p:cNvSpPr>
            <a:spLocks noGrp="1"/>
          </p:cNvSpPr>
          <p:nvPr>
            <p:ph type="body" idx="1"/>
          </p:nvPr>
        </p:nvSpPr>
        <p:spPr/>
        <p:txBody>
          <a:bodyPr/>
          <a:lstStyle/>
          <a:p>
            <a:pPr marL="0"/>
            <a:r>
              <a:rPr lang="en-US" sz="1800" dirty="0" smtClean="0"/>
              <a:t>Collect data</a:t>
            </a:r>
          </a:p>
          <a:p>
            <a:pPr marL="914400" lvl="3">
              <a:spcBef>
                <a:spcPts val="0"/>
              </a:spcBef>
            </a:pPr>
            <a:r>
              <a:rPr lang="en-US" sz="1600" dirty="0" err="1" smtClean="0"/>
              <a:t>Labelled</a:t>
            </a:r>
            <a:r>
              <a:rPr lang="en-US" sz="1600" dirty="0" smtClean="0"/>
              <a:t> voice </a:t>
            </a:r>
          </a:p>
          <a:p>
            <a:pPr marL="0"/>
            <a:r>
              <a:rPr lang="en-US" sz="1800" dirty="0" smtClean="0"/>
              <a:t>Train model</a:t>
            </a:r>
          </a:p>
          <a:p>
            <a:pPr marL="914400" lvl="6">
              <a:spcBef>
                <a:spcPts val="0"/>
              </a:spcBef>
            </a:pPr>
            <a:r>
              <a:rPr lang="en-US" sz="1600" dirty="0" smtClean="0"/>
              <a:t>Iterate many times</a:t>
            </a:r>
          </a:p>
          <a:p>
            <a:pPr marL="0"/>
            <a:r>
              <a:rPr lang="en-US" sz="1800" dirty="0" smtClean="0"/>
              <a:t>Deploy the model</a:t>
            </a:r>
          </a:p>
          <a:p>
            <a:pPr marL="914400" lvl="5">
              <a:spcBef>
                <a:spcPts val="0"/>
              </a:spcBef>
            </a:pPr>
            <a:r>
              <a:rPr lang="en-US" sz="1600" dirty="0" smtClean="0"/>
              <a:t>Get more data and update model</a:t>
            </a:r>
            <a:endParaRPr lang="en-US" sz="1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2"/>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changing job functions</a:t>
            </a:r>
            <a:endParaRPr lang="en-US" dirty="0"/>
          </a:p>
        </p:txBody>
      </p:sp>
      <p:sp>
        <p:nvSpPr>
          <p:cNvPr id="3" name="Text Placeholder 2"/>
          <p:cNvSpPr>
            <a:spLocks noGrp="1"/>
          </p:cNvSpPr>
          <p:nvPr>
            <p:ph type="body" idx="1"/>
          </p:nvPr>
        </p:nvSpPr>
        <p:spPr/>
        <p:txBody>
          <a:bodyPr/>
          <a:lstStyle/>
          <a:p>
            <a:pPr marL="0"/>
            <a:r>
              <a:rPr lang="en-US" sz="2000" dirty="0" smtClean="0"/>
              <a:t>Sales</a:t>
            </a:r>
          </a:p>
          <a:p>
            <a:pPr marL="457200" lvl="2">
              <a:spcBef>
                <a:spcPts val="0"/>
              </a:spcBef>
            </a:pPr>
            <a:r>
              <a:rPr lang="en-US" sz="1600" dirty="0" smtClean="0"/>
              <a:t>Identifying sales opportunities</a:t>
            </a:r>
          </a:p>
          <a:p>
            <a:pPr marL="457200" lvl="2">
              <a:spcBef>
                <a:spcPts val="0"/>
              </a:spcBef>
            </a:pPr>
            <a:r>
              <a:rPr lang="en-US" sz="1600" dirty="0" smtClean="0"/>
              <a:t>Prioritizing</a:t>
            </a:r>
          </a:p>
          <a:p>
            <a:pPr marL="0"/>
            <a:r>
              <a:rPr lang="en-US" sz="2000" dirty="0" smtClean="0"/>
              <a:t>Manufacturing line manager</a:t>
            </a:r>
          </a:p>
          <a:p>
            <a:pPr marL="457200" lvl="2">
              <a:spcBef>
                <a:spcPts val="0"/>
              </a:spcBef>
            </a:pPr>
            <a:r>
              <a:rPr lang="en-US" sz="1600" dirty="0" smtClean="0"/>
              <a:t>Optimize manufacturing</a:t>
            </a:r>
          </a:p>
          <a:p>
            <a:pPr marL="457200" lvl="2">
              <a:spcBef>
                <a:spcPts val="0"/>
              </a:spcBef>
            </a:pPr>
            <a:r>
              <a:rPr lang="en-US" sz="1600" dirty="0" smtClean="0"/>
              <a:t>Machine learning can spot defects</a:t>
            </a:r>
          </a:p>
          <a:p>
            <a:pPr marL="0"/>
            <a:r>
              <a:rPr lang="en-US" sz="2000" dirty="0" smtClean="0"/>
              <a:t>Recruiting</a:t>
            </a:r>
          </a:p>
          <a:p>
            <a:pPr marL="457200" lvl="2">
              <a:spcBef>
                <a:spcPts val="0"/>
              </a:spcBef>
            </a:pPr>
            <a:r>
              <a:rPr lang="en-US" sz="1600" dirty="0" smtClean="0"/>
              <a:t>Identify how people prefer recruitment</a:t>
            </a:r>
          </a:p>
          <a:p>
            <a:pPr marL="457200" lvl="2">
              <a:spcBef>
                <a:spcPts val="0"/>
              </a:spcBef>
            </a:pPr>
            <a:r>
              <a:rPr lang="en-US" sz="1600" dirty="0" smtClean="0"/>
              <a:t>Spot good candidates</a:t>
            </a:r>
            <a:endParaRPr lang="en-US" sz="16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smtClean="0"/>
              <a:t>Marketing</a:t>
            </a:r>
          </a:p>
          <a:p>
            <a:pPr marL="914400" lvl="3">
              <a:spcBef>
                <a:spcPts val="0"/>
              </a:spcBef>
            </a:pPr>
            <a:r>
              <a:rPr lang="en-US" sz="1600" dirty="0" smtClean="0"/>
              <a:t>Optimize website</a:t>
            </a:r>
          </a:p>
          <a:p>
            <a:pPr marL="914400" lvl="3">
              <a:spcBef>
                <a:spcPts val="0"/>
              </a:spcBef>
            </a:pPr>
            <a:r>
              <a:rPr lang="en-US" sz="1600" dirty="0" smtClean="0"/>
              <a:t>A/B testing</a:t>
            </a:r>
          </a:p>
          <a:p>
            <a:pPr marL="914400" lvl="3">
              <a:spcBef>
                <a:spcPts val="0"/>
              </a:spcBef>
            </a:pPr>
            <a:r>
              <a:rPr lang="en-US" sz="1600" dirty="0" smtClean="0"/>
              <a:t>Recommendation system</a:t>
            </a:r>
          </a:p>
          <a:p>
            <a:pPr marL="0" lvl="1">
              <a:spcBef>
                <a:spcPts val="0"/>
              </a:spcBef>
            </a:pPr>
            <a:r>
              <a:rPr lang="en-US" sz="1600" dirty="0" smtClean="0"/>
              <a:t>Agriculture</a:t>
            </a:r>
          </a:p>
          <a:p>
            <a:pPr marL="914400" lvl="3">
              <a:spcBef>
                <a:spcPts val="0"/>
              </a:spcBef>
            </a:pPr>
            <a:r>
              <a:rPr lang="en-US" sz="1600" dirty="0" smtClean="0"/>
              <a:t>What to plant?</a:t>
            </a:r>
          </a:p>
          <a:p>
            <a:pPr marL="914400" lvl="3">
              <a:spcBef>
                <a:spcPts val="0"/>
              </a:spcBef>
            </a:pPr>
            <a:r>
              <a:rPr lang="en-US" sz="1600" dirty="0" smtClean="0"/>
              <a:t>Precision agriculture</a:t>
            </a:r>
            <a:endParaRPr lang="en-US" sz="16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chose an AI project?</a:t>
            </a:r>
            <a:endParaRPr lang="en-US" dirty="0"/>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2"/>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Brainstorming framework</a:t>
            </a:r>
            <a:endParaRPr lang="en-US" dirty="0"/>
          </a:p>
        </p:txBody>
      </p:sp>
      <p:sp>
        <p:nvSpPr>
          <p:cNvPr id="3" name="Text Placeholder 2"/>
          <p:cNvSpPr>
            <a:spLocks noGrp="1"/>
          </p:cNvSpPr>
          <p:nvPr>
            <p:ph type="body" idx="1"/>
          </p:nvPr>
        </p:nvSpPr>
        <p:spPr/>
        <p:txBody>
          <a:bodyPr/>
          <a:lstStyle/>
          <a:p>
            <a:pPr marL="0"/>
            <a:r>
              <a:rPr lang="en-US" sz="2000" dirty="0" smtClean="0"/>
              <a:t>Automate task rather than job</a:t>
            </a:r>
          </a:p>
          <a:p>
            <a:pPr marL="914400" lvl="3">
              <a:spcBef>
                <a:spcPts val="0"/>
              </a:spcBef>
            </a:pPr>
            <a:r>
              <a:rPr lang="en-US" sz="1800" dirty="0" smtClean="0"/>
              <a:t>Automating call center: picking phone, emails, issue refund, call routing</a:t>
            </a:r>
          </a:p>
          <a:p>
            <a:pPr marL="914400" lvl="3">
              <a:spcBef>
                <a:spcPts val="0"/>
              </a:spcBef>
            </a:pPr>
            <a:r>
              <a:rPr lang="en-US" sz="1800" dirty="0" smtClean="0"/>
              <a:t>Automating radiologist: X-ray, mentoring other doctors, consulting, </a:t>
            </a:r>
          </a:p>
          <a:p>
            <a:pPr marL="0"/>
            <a:r>
              <a:rPr lang="en-US" sz="2000" dirty="0" smtClean="0"/>
              <a:t>Main drivers of business value</a:t>
            </a:r>
          </a:p>
          <a:p>
            <a:pPr marL="0"/>
            <a:r>
              <a:rPr lang="en-US" sz="2000" dirty="0" smtClean="0"/>
              <a:t>What are  the main pain points in your business?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always necessary to have big data?</a:t>
            </a:r>
            <a:endParaRPr lang="en-US" dirty="0"/>
          </a:p>
        </p:txBody>
      </p:sp>
      <p:sp>
        <p:nvSpPr>
          <p:cNvPr id="3" name="Text Placeholder 2"/>
          <p:cNvSpPr>
            <a:spLocks noGrp="1"/>
          </p:cNvSpPr>
          <p:nvPr>
            <p:ph type="body" idx="1"/>
          </p:nvPr>
        </p:nvSpPr>
        <p:spPr/>
        <p:txBody>
          <a:bodyPr/>
          <a:lstStyle/>
          <a:p>
            <a:r>
              <a:rPr lang="en-US" sz="1800" dirty="0" smtClean="0"/>
              <a:t>Having more data is good</a:t>
            </a:r>
          </a:p>
          <a:p>
            <a:r>
              <a:rPr lang="en-US" sz="1800" dirty="0" smtClean="0"/>
              <a:t>With small datasets you can make progress</a:t>
            </a:r>
          </a:p>
          <a:p>
            <a:r>
              <a:rPr lang="en-US" sz="1800" dirty="0" smtClean="0"/>
              <a:t>10, 100 or 1000 data points can be a good start</a:t>
            </a:r>
            <a:endParaRPr lang="en-US" sz="1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Ethical diligence</a:t>
            </a:r>
            <a:endParaRPr lang="en-US" dirty="0"/>
          </a:p>
        </p:txBody>
      </p:sp>
      <p:sp>
        <p:nvSpPr>
          <p:cNvPr id="3" name="Text Placeholder 2"/>
          <p:cNvSpPr>
            <a:spLocks noGrp="1"/>
          </p:cNvSpPr>
          <p:nvPr>
            <p:ph type="body" idx="1"/>
          </p:nvPr>
        </p:nvSpPr>
        <p:spPr/>
        <p:txBody>
          <a:bodyPr/>
          <a:lstStyle/>
          <a:p>
            <a:r>
              <a:rPr lang="en-US" sz="1800" dirty="0" smtClean="0"/>
              <a:t>Is this going to make society better?</a:t>
            </a:r>
            <a:endParaRPr lang="en-US" sz="1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Vs Buy</a:t>
            </a:r>
            <a:endParaRPr lang="en-US" dirty="0"/>
          </a:p>
        </p:txBody>
      </p:sp>
      <p:sp>
        <p:nvSpPr>
          <p:cNvPr id="3" name="Text Placeholder 2"/>
          <p:cNvSpPr>
            <a:spLocks noGrp="1"/>
          </p:cNvSpPr>
          <p:nvPr>
            <p:ph type="body" idx="1"/>
          </p:nvPr>
        </p:nvSpPr>
        <p:spPr/>
        <p:txBody>
          <a:bodyPr/>
          <a:lstStyle/>
          <a:p>
            <a:r>
              <a:rPr lang="en-US" sz="1800" dirty="0" smtClean="0"/>
              <a:t>ML projects can be </a:t>
            </a:r>
            <a:r>
              <a:rPr lang="en-US" sz="1800" dirty="0" err="1" smtClean="0"/>
              <a:t>inhoused</a:t>
            </a:r>
            <a:r>
              <a:rPr lang="en-US" sz="1800" dirty="0" smtClean="0"/>
              <a:t> or outsourced</a:t>
            </a:r>
          </a:p>
          <a:p>
            <a:r>
              <a:rPr lang="en-US" sz="1800" dirty="0" smtClean="0"/>
              <a:t>DS projects are generally </a:t>
            </a:r>
            <a:r>
              <a:rPr lang="en-US" sz="1800" dirty="0" err="1" smtClean="0"/>
              <a:t>inhoused</a:t>
            </a:r>
            <a:endParaRPr lang="en-US" sz="1800" dirty="0" smtClean="0"/>
          </a:p>
          <a:p>
            <a:r>
              <a:rPr lang="en-US" sz="1800" dirty="0" smtClean="0"/>
              <a:t>Buy industry standard, only build specialized products</a:t>
            </a:r>
            <a:endParaRPr 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work with AI team</a:t>
            </a:r>
            <a:endParaRPr lang="en-US" dirty="0"/>
          </a:p>
        </p:txBody>
      </p:sp>
      <p:sp>
        <p:nvSpPr>
          <p:cNvPr id="3" name="Text Placeholder 2"/>
          <p:cNvSpPr>
            <a:spLocks noGrp="1"/>
          </p:cNvSpPr>
          <p:nvPr>
            <p:ph type="body" idx="1"/>
          </p:nvPr>
        </p:nvSpPr>
        <p:spPr/>
        <p:txBody>
          <a:bodyPr/>
          <a:lstStyle/>
          <a:p>
            <a:pPr marL="0"/>
            <a:r>
              <a:rPr lang="en-US" sz="1800" dirty="0" smtClean="0"/>
              <a:t>Specify your acceptance criteria</a:t>
            </a:r>
          </a:p>
          <a:p>
            <a:pPr marL="914400" lvl="3">
              <a:spcBef>
                <a:spcPts val="0"/>
              </a:spcBef>
            </a:pPr>
            <a:r>
              <a:rPr lang="en-US" sz="1600" dirty="0" smtClean="0"/>
              <a:t>95% accuracy</a:t>
            </a:r>
          </a:p>
          <a:p>
            <a:pPr marL="914400" lvl="3">
              <a:spcBef>
                <a:spcPts val="0"/>
              </a:spcBef>
            </a:pPr>
            <a:r>
              <a:rPr lang="en-US" sz="1600" dirty="0" smtClean="0"/>
              <a:t>Training, validation and Test dataset</a:t>
            </a:r>
          </a:p>
          <a:p>
            <a:pPr marL="0"/>
            <a:r>
              <a:rPr lang="en-US" sz="1800" dirty="0" smtClean="0"/>
              <a:t>Don’t expect 100% accuracy</a:t>
            </a:r>
          </a:p>
          <a:p>
            <a:pPr marL="914400" lvl="3">
              <a:spcBef>
                <a:spcPts val="0"/>
              </a:spcBef>
            </a:pPr>
            <a:r>
              <a:rPr lang="en-US" sz="1600" dirty="0" smtClean="0"/>
              <a:t>Limitations of ML</a:t>
            </a:r>
          </a:p>
          <a:p>
            <a:pPr marL="914400" lvl="3">
              <a:spcBef>
                <a:spcPts val="0"/>
              </a:spcBef>
            </a:pPr>
            <a:r>
              <a:rPr lang="en-US" sz="1600" dirty="0" smtClean="0"/>
              <a:t>Insufficient data</a:t>
            </a:r>
          </a:p>
          <a:p>
            <a:pPr marL="914400" lvl="3">
              <a:spcBef>
                <a:spcPts val="0"/>
              </a:spcBef>
            </a:pPr>
            <a:r>
              <a:rPr lang="en-US" sz="1600" dirty="0" smtClean="0"/>
              <a:t>Mislabeled data</a:t>
            </a:r>
          </a:p>
          <a:p>
            <a:pPr marL="914400" lvl="3">
              <a:spcBef>
                <a:spcPts val="0"/>
              </a:spcBef>
            </a:pPr>
            <a:r>
              <a:rPr lang="en-US" sz="1600" dirty="0" smtClean="0"/>
              <a:t>Ambiguous labels (human perception)</a:t>
            </a:r>
            <a:endParaRPr lang="en-US"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frameworks</a:t>
            </a:r>
            <a:endParaRPr lang="en-US" dirty="0"/>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Vs GPU</a:t>
            </a:r>
            <a:endParaRPr lang="en-US" dirty="0"/>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smtClean="0"/>
          </a:p>
          <a:p>
            <a:pPr algn="ctr">
              <a:buNone/>
            </a:pPr>
            <a:endParaRPr lang="en-US" sz="1600" b="1" dirty="0" smtClean="0"/>
          </a:p>
          <a:p>
            <a:pPr algn="ctr">
              <a:buNone/>
            </a:pPr>
            <a:r>
              <a:rPr lang="en-US" sz="1600" b="1" dirty="0" smtClean="0"/>
              <a:t>Edge Deployment</a:t>
            </a:r>
            <a:endParaRPr lang="en-US" sz="1600" b="1" dirty="0"/>
          </a:p>
        </p:txBody>
      </p:sp>
      <p:pic>
        <p:nvPicPr>
          <p:cNvPr id="16387" name="Picture 3"/>
          <p:cNvPicPr>
            <a:picLocks noChangeAspect="1" noChangeArrowheads="1"/>
          </p:cNvPicPr>
          <p:nvPr/>
        </p:nvPicPr>
        <p:blipFill>
          <a:blip r:embed="rId2"/>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smtClean="0"/>
          </a:p>
          <a:p>
            <a:endParaRPr lang="en-US" dirty="0" smtClean="0"/>
          </a:p>
          <a:p>
            <a:endParaRPr lang="en-US" dirty="0" smtClean="0"/>
          </a:p>
          <a:p>
            <a:pPr algn="ctr">
              <a:buNone/>
            </a:pPr>
            <a:r>
              <a:rPr lang="en-US" sz="2400" b="1" dirty="0" smtClean="0"/>
              <a:t>Case Studies</a:t>
            </a:r>
            <a:endParaRPr lang="en-US" sz="2400"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42437" y="1265079"/>
            <a:ext cx="6334125" cy="27813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or AI pipeline</a:t>
            </a:r>
            <a:endParaRPr lang="en-US" dirty="0"/>
          </a:p>
        </p:txBody>
      </p:sp>
      <p:sp>
        <p:nvSpPr>
          <p:cNvPr id="3" name="Text Placeholder 2"/>
          <p:cNvSpPr>
            <a:spLocks noGrp="1"/>
          </p:cNvSpPr>
          <p:nvPr>
            <p:ph type="body" idx="1"/>
          </p:nvPr>
        </p:nvSpPr>
        <p:spPr/>
        <p:txBody>
          <a:bodyPr/>
          <a:lstStyle/>
          <a:p>
            <a:pPr marL="0">
              <a:tabLst>
                <a:tab pos="1258888" algn="l"/>
              </a:tabLst>
            </a:pPr>
            <a:r>
              <a:rPr lang="en-US" sz="2000" dirty="0" smtClean="0"/>
              <a:t>Trigger word: Hey Device</a:t>
            </a:r>
          </a:p>
          <a:p>
            <a:pPr marL="0">
              <a:tabLst>
                <a:tab pos="1258888" algn="l"/>
              </a:tabLst>
            </a:pPr>
            <a:r>
              <a:rPr lang="en-US" sz="2000" dirty="0" smtClean="0"/>
              <a:t>Speech Recognition: Tell me a joke</a:t>
            </a:r>
          </a:p>
          <a:p>
            <a:pPr marL="0">
              <a:tabLst>
                <a:tab pos="1258888" algn="l"/>
              </a:tabLst>
            </a:pPr>
            <a:r>
              <a:rPr lang="en-US" sz="2000" dirty="0" smtClean="0"/>
              <a:t>Intent Recognition: joke, time, music, weather</a:t>
            </a:r>
          </a:p>
          <a:p>
            <a:pPr marL="914400" lvl="3">
              <a:spcBef>
                <a:spcPts val="0"/>
              </a:spcBef>
              <a:tabLst>
                <a:tab pos="1258888" algn="l"/>
              </a:tabLst>
            </a:pPr>
            <a:r>
              <a:rPr lang="en-US" sz="1400" dirty="0" smtClean="0"/>
              <a:t>Log of training instances, variation in text</a:t>
            </a:r>
          </a:p>
          <a:p>
            <a:pPr marL="0" lvl="1" indent="-311150">
              <a:spcBef>
                <a:spcPts val="0"/>
              </a:spcBef>
              <a:buSzPts val="1300"/>
              <a:buFont typeface="Lato"/>
              <a:buChar char="●"/>
              <a:tabLst>
                <a:tab pos="1258888" algn="l"/>
              </a:tabLst>
            </a:pPr>
            <a:r>
              <a:rPr lang="en-US" sz="2000" dirty="0" smtClean="0"/>
              <a:t>Execute joke</a:t>
            </a:r>
          </a:p>
          <a:p>
            <a:pPr marL="914400" lvl="2"/>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Text Placeholder 2"/>
          <p:cNvSpPr>
            <a:spLocks noGrp="1"/>
          </p:cNvSpPr>
          <p:nvPr>
            <p:ph type="body" idx="1"/>
          </p:nvPr>
        </p:nvSpPr>
        <p:spPr/>
        <p:txBody>
          <a:bodyPr/>
          <a:lstStyle/>
          <a:p>
            <a:r>
              <a:rPr lang="en-US" sz="1600" dirty="0" smtClean="0"/>
              <a:t>Hey device, set timer for 10 minutes</a:t>
            </a:r>
          </a:p>
          <a:p>
            <a:pPr lvl="1"/>
            <a:r>
              <a:rPr lang="en-US" sz="1400" dirty="0" smtClean="0"/>
              <a:t>What is the intent?</a:t>
            </a:r>
          </a:p>
          <a:p>
            <a:pPr lvl="1"/>
            <a:r>
              <a:rPr lang="en-US" sz="1400" dirty="0" smtClean="0"/>
              <a:t>Extract duration</a:t>
            </a:r>
          </a:p>
          <a:p>
            <a:pPr lvl="1"/>
            <a:r>
              <a:rPr lang="en-US" sz="1400" dirty="0" smtClean="0"/>
              <a:t>What command is to execute</a:t>
            </a:r>
            <a:endParaRPr 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speaker functions</a:t>
            </a:r>
            <a:endParaRPr lang="en-US" dirty="0"/>
          </a:p>
        </p:txBody>
      </p:sp>
      <p:sp>
        <p:nvSpPr>
          <p:cNvPr id="3" name="Text Placeholder 2"/>
          <p:cNvSpPr>
            <a:spLocks noGrp="1"/>
          </p:cNvSpPr>
          <p:nvPr>
            <p:ph type="body" idx="1"/>
          </p:nvPr>
        </p:nvSpPr>
        <p:spPr/>
        <p:txBody>
          <a:bodyPr/>
          <a:lstStyle/>
          <a:p>
            <a:r>
              <a:rPr lang="en-US" sz="1600" dirty="0" smtClean="0"/>
              <a:t>Play music</a:t>
            </a:r>
          </a:p>
          <a:p>
            <a:r>
              <a:rPr lang="en-US" sz="1600" dirty="0" smtClean="0"/>
              <a:t>Volume up/ down</a:t>
            </a:r>
          </a:p>
          <a:p>
            <a:r>
              <a:rPr lang="en-US" sz="1600" dirty="0" smtClean="0"/>
              <a:t>Make call</a:t>
            </a:r>
          </a:p>
          <a:p>
            <a:r>
              <a:rPr lang="en-US" sz="1600" dirty="0" smtClean="0"/>
              <a:t>Current time</a:t>
            </a:r>
          </a:p>
          <a:p>
            <a:r>
              <a:rPr lang="en-US" sz="1600" dirty="0" smtClean="0"/>
              <a:t>Units conversion</a:t>
            </a:r>
          </a:p>
          <a:p>
            <a:r>
              <a:rPr lang="en-US" sz="1600" dirty="0" smtClean="0"/>
              <a:t>Simple question</a:t>
            </a:r>
          </a:p>
          <a:p>
            <a:endParaRPr lang="en-US" sz="1600" dirty="0" smtClean="0"/>
          </a:p>
          <a:p>
            <a:r>
              <a:rPr lang="en-US" sz="1600" dirty="0" smtClean="0"/>
              <a:t>These specialized execution routines are written by software engineer</a:t>
            </a:r>
            <a:endParaRPr lang="en-US" sz="16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driving car</a:t>
            </a:r>
            <a:endParaRPr lang="en-US" dirty="0"/>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740997" y="2088308"/>
            <a:ext cx="6019800" cy="25717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262063" y="1090613"/>
            <a:ext cx="6619875" cy="29622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teams</a:t>
            </a:r>
            <a:endParaRPr lang="en-US" dirty="0"/>
          </a:p>
        </p:txBody>
      </p:sp>
      <p:sp>
        <p:nvSpPr>
          <p:cNvPr id="3" name="Text Placeholder 2"/>
          <p:cNvSpPr>
            <a:spLocks noGrp="1"/>
          </p:cNvSpPr>
          <p:nvPr>
            <p:ph type="body" idx="1"/>
          </p:nvPr>
        </p:nvSpPr>
        <p:spPr/>
        <p:txBody>
          <a:bodyPr/>
          <a:lstStyle/>
          <a:p>
            <a:pPr marL="0"/>
            <a:r>
              <a:rPr lang="en-US" sz="1600" dirty="0" smtClean="0"/>
              <a:t>AI team may have 100s of engineers</a:t>
            </a:r>
          </a:p>
          <a:p>
            <a:pPr marL="0"/>
            <a:r>
              <a:rPr lang="en-US" sz="1600" dirty="0" smtClean="0"/>
              <a:t>A small team can have four or five members</a:t>
            </a:r>
          </a:p>
          <a:p>
            <a:pPr marL="0"/>
            <a:r>
              <a:rPr lang="en-US" sz="1600" dirty="0" smtClean="0"/>
              <a:t>Example roles</a:t>
            </a:r>
          </a:p>
          <a:p>
            <a:pPr marL="914400" lvl="3">
              <a:spcBef>
                <a:spcPts val="0"/>
              </a:spcBef>
            </a:pPr>
            <a:r>
              <a:rPr lang="en-US" sz="1400" dirty="0" smtClean="0"/>
              <a:t>Software Engineers</a:t>
            </a:r>
          </a:p>
          <a:p>
            <a:pPr marL="1371600" lvl="5">
              <a:spcBef>
                <a:spcPts val="0"/>
              </a:spcBef>
            </a:pPr>
            <a:r>
              <a:rPr lang="en-US" sz="1400" dirty="0" smtClean="0"/>
              <a:t>Execute joke, Set timer</a:t>
            </a:r>
          </a:p>
          <a:p>
            <a:pPr marL="914400" lvl="3">
              <a:spcBef>
                <a:spcPts val="0"/>
              </a:spcBef>
            </a:pPr>
            <a:r>
              <a:rPr lang="en-US" sz="1400" dirty="0" smtClean="0"/>
              <a:t>Machine Learning Engineer</a:t>
            </a:r>
          </a:p>
          <a:p>
            <a:pPr marL="914400" lvl="3">
              <a:spcBef>
                <a:spcPts val="0"/>
              </a:spcBef>
            </a:pPr>
            <a:r>
              <a:rPr lang="en-US" sz="1400" dirty="0" smtClean="0"/>
              <a:t>Machine Learning Researcher</a:t>
            </a:r>
          </a:p>
          <a:p>
            <a:pPr marL="1371600" lvl="5">
              <a:spcBef>
                <a:spcPts val="0"/>
              </a:spcBef>
            </a:pPr>
            <a:r>
              <a:rPr lang="en-US" sz="1400" dirty="0" smtClean="0"/>
              <a:t>Extend state-of-the-art</a:t>
            </a:r>
          </a:p>
          <a:p>
            <a:pPr marL="1371600" lvl="5">
              <a:spcBef>
                <a:spcPts val="0"/>
              </a:spcBef>
            </a:pPr>
            <a:r>
              <a:rPr lang="en-US" sz="1400" dirty="0" smtClean="0"/>
              <a:t>Applied ML scientist in between ML researcher and ML Engineer</a:t>
            </a:r>
          </a:p>
          <a:p>
            <a:pPr marL="914400" lvl="3">
              <a:spcBef>
                <a:spcPts val="0"/>
              </a:spcBef>
            </a:pPr>
            <a:r>
              <a:rPr lang="en-US" sz="1400" dirty="0" smtClean="0"/>
              <a:t>Data Scientist</a:t>
            </a:r>
          </a:p>
          <a:p>
            <a:pPr marL="1371600" lvl="5">
              <a:spcBef>
                <a:spcPts val="0"/>
              </a:spcBef>
            </a:pPr>
            <a:r>
              <a:rPr lang="en-US" sz="1400" dirty="0" smtClean="0"/>
              <a:t>Provide insights</a:t>
            </a:r>
            <a:endParaRPr 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457200" lvl="2">
              <a:spcBef>
                <a:spcPts val="0"/>
              </a:spcBef>
            </a:pPr>
            <a:r>
              <a:rPr lang="en-US" sz="1400" dirty="0" smtClean="0"/>
              <a:t>Data Engineer</a:t>
            </a:r>
          </a:p>
          <a:p>
            <a:pPr marL="914400" lvl="4">
              <a:spcBef>
                <a:spcPts val="0"/>
              </a:spcBef>
            </a:pPr>
            <a:r>
              <a:rPr lang="en-US" sz="1400" dirty="0" smtClean="0"/>
              <a:t>Organize data</a:t>
            </a:r>
          </a:p>
          <a:p>
            <a:pPr marL="914400" lvl="4">
              <a:spcBef>
                <a:spcPts val="0"/>
              </a:spcBef>
            </a:pPr>
            <a:r>
              <a:rPr lang="en-US" sz="1400" dirty="0" smtClean="0"/>
              <a:t>Data is saved in cost effective way</a:t>
            </a:r>
          </a:p>
          <a:p>
            <a:pPr marL="914400" lvl="4">
              <a:spcBef>
                <a:spcPts val="0"/>
              </a:spcBef>
            </a:pPr>
            <a:r>
              <a:rPr lang="en-US" sz="1400" dirty="0" smtClean="0"/>
              <a:t>We have lot of data, scalability is important</a:t>
            </a:r>
          </a:p>
          <a:p>
            <a:pPr marL="457200" lvl="3">
              <a:spcBef>
                <a:spcPts val="0"/>
              </a:spcBef>
            </a:pPr>
            <a:r>
              <a:rPr lang="en-US" sz="1400" dirty="0" smtClean="0"/>
              <a:t>AI Product Manager</a:t>
            </a:r>
          </a:p>
          <a:p>
            <a:pPr marL="914400" lvl="4">
              <a:spcBef>
                <a:spcPts val="0"/>
              </a:spcBef>
            </a:pPr>
            <a:r>
              <a:rPr lang="en-US" sz="1400" dirty="0" smtClean="0"/>
              <a:t>What to build and feasible</a:t>
            </a:r>
            <a:endParaRPr lang="en-US"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 with a small team</a:t>
            </a:r>
            <a:endParaRPr lang="en-US" dirty="0"/>
          </a:p>
        </p:txBody>
      </p:sp>
      <p:sp>
        <p:nvSpPr>
          <p:cNvPr id="3" name="Text Placeholder 2"/>
          <p:cNvSpPr>
            <a:spLocks noGrp="1"/>
          </p:cNvSpPr>
          <p:nvPr>
            <p:ph type="body" idx="1"/>
          </p:nvPr>
        </p:nvSpPr>
        <p:spPr/>
        <p:txBody>
          <a:bodyPr/>
          <a:lstStyle/>
          <a:p>
            <a:r>
              <a:rPr lang="en-US" sz="1800" dirty="0" smtClean="0"/>
              <a:t>1 Software engineer</a:t>
            </a:r>
          </a:p>
          <a:p>
            <a:r>
              <a:rPr lang="en-US" sz="1800" dirty="0" smtClean="0"/>
              <a:t>1 ML engineer / Data scientist</a:t>
            </a:r>
          </a:p>
          <a:p>
            <a:r>
              <a:rPr lang="en-US" sz="1800" dirty="0" smtClean="0"/>
              <a:t>No body but your self</a:t>
            </a:r>
            <a:endParaRPr lang="en-US" sz="18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Transformation playbook</a:t>
            </a:r>
            <a:endParaRPr lang="en-US" dirty="0"/>
          </a:p>
        </p:txBody>
      </p:sp>
      <p:sp>
        <p:nvSpPr>
          <p:cNvPr id="3" name="Text Placeholder 2"/>
          <p:cNvSpPr>
            <a:spLocks noGrp="1"/>
          </p:cNvSpPr>
          <p:nvPr>
            <p:ph type="body" idx="1"/>
          </p:nvPr>
        </p:nvSpPr>
        <p:spPr/>
        <p:txBody>
          <a:bodyPr/>
          <a:lstStyle/>
          <a:p>
            <a:r>
              <a:rPr lang="en-US" sz="2000" dirty="0" smtClean="0"/>
              <a:t>Execute a pilot project to gain momentum</a:t>
            </a:r>
          </a:p>
          <a:p>
            <a:r>
              <a:rPr lang="en-US" sz="2000" dirty="0" smtClean="0"/>
              <a:t>Build an in-house AI team</a:t>
            </a:r>
          </a:p>
          <a:p>
            <a:r>
              <a:rPr lang="en-US" sz="2000" dirty="0" smtClean="0"/>
              <a:t>Provide broad AI training</a:t>
            </a:r>
          </a:p>
          <a:p>
            <a:r>
              <a:rPr lang="en-US" sz="2000" dirty="0" smtClean="0"/>
              <a:t>Develop an AI strategy</a:t>
            </a:r>
          </a:p>
          <a:p>
            <a:r>
              <a:rPr lang="en-US" sz="2000" dirty="0" smtClean="0"/>
              <a:t>Develop internal and external communication</a:t>
            </a:r>
            <a:endParaRPr lang="en-US" sz="20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Execute pilot project</a:t>
            </a:r>
            <a:endParaRPr lang="en-US" dirty="0"/>
          </a:p>
        </p:txBody>
      </p:sp>
      <p:sp>
        <p:nvSpPr>
          <p:cNvPr id="3" name="Text Placeholder 2"/>
          <p:cNvSpPr>
            <a:spLocks noGrp="1"/>
          </p:cNvSpPr>
          <p:nvPr>
            <p:ph type="body" idx="1"/>
          </p:nvPr>
        </p:nvSpPr>
        <p:spPr/>
        <p:txBody>
          <a:bodyPr/>
          <a:lstStyle/>
          <a:p>
            <a:r>
              <a:rPr lang="en-US" sz="1800" dirty="0" smtClean="0"/>
              <a:t>Start the fly wheel</a:t>
            </a:r>
          </a:p>
          <a:p>
            <a:r>
              <a:rPr lang="en-US" sz="1800" dirty="0" smtClean="0"/>
              <a:t>Show traction with in 6-12 months</a:t>
            </a:r>
          </a:p>
          <a:p>
            <a:r>
              <a:rPr lang="en-US" sz="1800" dirty="0" smtClean="0"/>
              <a:t>Can be in-house or out-sourced</a:t>
            </a:r>
          </a:p>
          <a:p>
            <a:endParaRPr lang="en-US"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 in-house AI team</a:t>
            </a:r>
            <a:endParaRPr lang="en-US" dirty="0"/>
          </a:p>
        </p:txBody>
      </p:sp>
      <p:sp>
        <p:nvSpPr>
          <p:cNvPr id="3" name="Text Placeholder 2"/>
          <p:cNvSpPr>
            <a:spLocks noGrp="1"/>
          </p:cNvSpPr>
          <p:nvPr>
            <p:ph type="body" idx="1"/>
          </p:nvPr>
        </p:nvSpPr>
        <p:spPr/>
        <p:txBody>
          <a:bodyPr/>
          <a:lstStyle/>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r>
              <a:rPr lang="en-US" sz="1800" dirty="0" smtClean="0"/>
              <a:t>Develop tools that could be useful company wide</a:t>
            </a:r>
          </a:p>
          <a:p>
            <a:r>
              <a:rPr lang="en-US" sz="1800" dirty="0" smtClean="0"/>
              <a:t>Under CIO, CTO,CDO, CAIO</a:t>
            </a:r>
            <a:endParaRPr lang="en-US" sz="1800" dirty="0"/>
          </a:p>
        </p:txBody>
      </p:sp>
      <p:pic>
        <p:nvPicPr>
          <p:cNvPr id="4098" name="Picture 2"/>
          <p:cNvPicPr>
            <a:picLocks noChangeAspect="1" noChangeArrowheads="1"/>
          </p:cNvPicPr>
          <p:nvPr/>
        </p:nvPicPr>
        <p:blipFill>
          <a:blip r:embed="rId2"/>
          <a:srcRect/>
          <a:stretch>
            <a:fillRect/>
          </a:stretch>
        </p:blipFill>
        <p:spPr bwMode="auto">
          <a:xfrm>
            <a:off x="2243138" y="2331875"/>
            <a:ext cx="2828925" cy="15621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3718</Words>
  <Application>Microsoft Office PowerPoint</Application>
  <PresentationFormat>On-screen Show (16:9)</PresentationFormat>
  <Paragraphs>706</Paragraphs>
  <Slides>135</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135</vt:i4>
      </vt:variant>
    </vt:vector>
  </HeadingPairs>
  <TitlesOfParts>
    <vt:vector size="139" baseType="lpstr">
      <vt:lpstr>Arial</vt:lpstr>
      <vt:lpstr>Lato</vt:lpstr>
      <vt:lpstr>Raleway</vt:lpstr>
      <vt:lpstr>Streamline</vt:lpstr>
      <vt:lpstr>AI for Everyone</vt:lpstr>
      <vt:lpstr>Objectives of this Course</vt:lpstr>
      <vt:lpstr>$13 Trillion</vt:lpstr>
      <vt:lpstr>PowerPoint Presentation</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PowerPoint Presentation</vt:lpstr>
      <vt:lpstr>Examples of what ML can and can’t do?</vt:lpstr>
      <vt:lpstr>Technical diligence rules</vt:lpstr>
      <vt:lpstr>More examples</vt:lpstr>
      <vt:lpstr>X-ray diagnosis</vt:lpstr>
      <vt:lpstr>Strengths and weakness of ML</vt:lpstr>
      <vt:lpstr>Demand prediction based on price</vt:lpstr>
      <vt:lpstr>PowerPoint Presentation</vt:lpstr>
      <vt:lpstr>Face recognition</vt:lpstr>
      <vt:lpstr>PowerPoint Presentation</vt:lpstr>
      <vt:lpstr>Speech Recognition</vt:lpstr>
      <vt:lpstr>Key steps of Echo / Alexa</vt:lpstr>
      <vt:lpstr>PowerPoint Presentation</vt:lpstr>
      <vt:lpstr>PowerPoint Presentation</vt:lpstr>
      <vt:lpstr>PowerPoint Presentation</vt:lpstr>
      <vt:lpstr>Machine Learning changing job functions</vt:lpstr>
      <vt:lpstr>PowerPoint Presentation</vt:lpstr>
      <vt:lpstr>How to chose an AI project?</vt:lpstr>
      <vt:lpstr>Brainstorming framework</vt:lpstr>
      <vt:lpstr>Is it always necessary to have big data?</vt:lpstr>
      <vt:lpstr>PowerPoint Presentation</vt:lpstr>
      <vt:lpstr>Ethical diligence</vt:lpstr>
      <vt:lpstr>Build Vs Buy</vt:lpstr>
      <vt:lpstr>How to work with AI team</vt:lpstr>
      <vt:lpstr>Machine Learning frameworks</vt:lpstr>
      <vt:lpstr>CPU Vs GPU</vt:lpstr>
      <vt:lpstr>PowerPoint Presentation</vt:lpstr>
      <vt:lpstr>PowerPoint Presentation</vt:lpstr>
      <vt:lpstr>Steps or AI pipeline</vt:lpstr>
      <vt:lpstr>Activity</vt:lpstr>
      <vt:lpstr>Smart speaker functions</vt:lpstr>
      <vt:lpstr>Self driving car</vt:lpstr>
      <vt:lpstr>PowerPoint Presentation</vt:lpstr>
      <vt:lpstr>AI teams</vt:lpstr>
      <vt:lpstr>PowerPoint Presentation</vt:lpstr>
      <vt:lpstr>Get started with a small team</vt:lpstr>
      <vt:lpstr>AI Transformation playbook</vt:lpstr>
      <vt:lpstr>Execute pilot project</vt:lpstr>
      <vt:lpstr>Build an in-house AI team</vt:lpstr>
      <vt:lpstr>Provide broad AI training</vt:lpstr>
      <vt:lpstr>Resources</vt:lpstr>
      <vt:lpstr>Develop an AI strategy</vt:lpstr>
      <vt:lpstr>PowerPoint Presentation</vt:lpstr>
      <vt:lpstr>PowerPoint Presentation</vt:lpstr>
      <vt:lpstr>Develop internal and external communications</vt:lpstr>
      <vt:lpstr>Common pitfalls</vt:lpstr>
      <vt:lpstr>PowerPoint Presentation</vt:lpstr>
      <vt:lpstr>Take your first step</vt:lpstr>
      <vt:lpstr>AI Application areas</vt:lpstr>
      <vt:lpstr>Natural language processing</vt:lpstr>
      <vt:lpstr>PowerPoint Presentation</vt:lpstr>
      <vt:lpstr>Speech</vt:lpstr>
      <vt:lpstr>Robotics</vt:lpstr>
      <vt:lpstr>General machine learning</vt:lpstr>
      <vt:lpstr>Unsupervised learning</vt:lpstr>
      <vt:lpstr>PowerPoint Presentation</vt:lpstr>
      <vt:lpstr>Transfer learning</vt:lpstr>
      <vt:lpstr>Reinforcement learning</vt:lpstr>
      <vt:lpstr>Generative Adversarial Network (GAN)</vt:lpstr>
      <vt:lpstr>Knowledge graph</vt:lpstr>
      <vt:lpstr>AI &amp; Society</vt:lpstr>
      <vt:lpstr>Limitations of AI</vt:lpstr>
      <vt:lpstr>AI can learn unhealthy stereotype</vt:lpstr>
      <vt:lpstr>Why bias matters</vt:lpstr>
      <vt:lpstr>Combating bias</vt:lpstr>
      <vt:lpstr>Adversarial attacks</vt:lpstr>
      <vt:lpstr>Physical attacks</vt:lpstr>
      <vt:lpstr>Adversarial defenses</vt:lpstr>
      <vt:lpstr>Adverse uses of AI</vt:lpstr>
      <vt:lpstr>AI &amp; Developing economy</vt:lpstr>
      <vt:lpstr>How developing economies can build AI?</vt:lpstr>
      <vt:lpstr>AI and impact on jobs</vt:lpstr>
      <vt:lpstr>PowerPoint Presentation</vt:lpstr>
      <vt:lpstr>Some solutions to counter AI impact on jobs</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dc:creator>NOOR</dc:creator>
  <cp:lastModifiedBy>NOOR</cp:lastModifiedBy>
  <cp:revision>97</cp:revision>
  <dcterms:modified xsi:type="dcterms:W3CDTF">2023-03-08T18:08:54Z</dcterms:modified>
</cp:coreProperties>
</file>